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handoutMasterIdLst>
    <p:handoutMasterId r:id="rId47"/>
  </p:handoutMasterIdLst>
  <p:sldIdLst>
    <p:sldId id="256" r:id="rId2"/>
    <p:sldId id="274" r:id="rId3"/>
    <p:sldId id="275" r:id="rId4"/>
    <p:sldId id="271" r:id="rId5"/>
    <p:sldId id="286" r:id="rId6"/>
    <p:sldId id="287" r:id="rId7"/>
    <p:sldId id="288" r:id="rId8"/>
    <p:sldId id="296" r:id="rId9"/>
    <p:sldId id="289" r:id="rId10"/>
    <p:sldId id="290" r:id="rId11"/>
    <p:sldId id="297" r:id="rId12"/>
    <p:sldId id="291" r:id="rId13"/>
    <p:sldId id="292" r:id="rId14"/>
    <p:sldId id="298" r:id="rId15"/>
    <p:sldId id="293" r:id="rId16"/>
    <p:sldId id="294" r:id="rId17"/>
    <p:sldId id="295" r:id="rId18"/>
    <p:sldId id="269" r:id="rId19"/>
    <p:sldId id="273" r:id="rId20"/>
    <p:sldId id="314" r:id="rId21"/>
    <p:sldId id="315" r:id="rId22"/>
    <p:sldId id="316" r:id="rId23"/>
    <p:sldId id="300" r:id="rId24"/>
    <p:sldId id="301" r:id="rId25"/>
    <p:sldId id="302" r:id="rId26"/>
    <p:sldId id="303" r:id="rId27"/>
    <p:sldId id="305" r:id="rId28"/>
    <p:sldId id="318" r:id="rId29"/>
    <p:sldId id="306" r:id="rId30"/>
    <p:sldId id="319" r:id="rId31"/>
    <p:sldId id="307" r:id="rId32"/>
    <p:sldId id="320" r:id="rId33"/>
    <p:sldId id="308" r:id="rId34"/>
    <p:sldId id="321" r:id="rId35"/>
    <p:sldId id="309" r:id="rId36"/>
    <p:sldId id="322" r:id="rId37"/>
    <p:sldId id="304" r:id="rId38"/>
    <p:sldId id="310" r:id="rId39"/>
    <p:sldId id="311" r:id="rId40"/>
    <p:sldId id="312" r:id="rId41"/>
    <p:sldId id="313" r:id="rId42"/>
    <p:sldId id="285" r:id="rId43"/>
    <p:sldId id="317" r:id="rId44"/>
    <p:sldId id="28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佐藤 学" initials="佐藤" lastIdx="2" clrIdx="0">
    <p:extLst>
      <p:ext uri="{19B8F6BF-5375-455C-9EA6-DF929625EA0E}">
        <p15:presenceInfo xmlns:p15="http://schemas.microsoft.com/office/powerpoint/2012/main" userId="d3a0bc1e677d21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32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82775-5441-412E-BB2A-734BC319C8DC}" type="datetimeFigureOut">
              <a:rPr kumimoji="1" lang="ja-JP" altLang="en-US" smtClean="0"/>
              <a:t>2023/1/17</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8FAF31-7918-4281-986E-6FD41CAE464D}" type="slidenum">
              <a:rPr kumimoji="1" lang="ja-JP" altLang="en-US" smtClean="0"/>
              <a:t>‹#›</a:t>
            </a:fld>
            <a:endParaRPr kumimoji="1" lang="ja-JP" altLang="en-US"/>
          </a:p>
        </p:txBody>
      </p:sp>
    </p:spTree>
    <p:extLst>
      <p:ext uri="{BB962C8B-B14F-4D97-AF65-F5344CB8AC3E}">
        <p14:creationId xmlns:p14="http://schemas.microsoft.com/office/powerpoint/2010/main" val="31580619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F48C1-1AB9-4855-9138-72F9637F8435}" type="datetimeFigureOut">
              <a:rPr kumimoji="1" lang="ja-JP" altLang="en-US" smtClean="0"/>
              <a:t>2023/1/17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0C56D-EB97-44D9-B4EF-A0DEB37A76A6}" type="slidenum">
              <a:rPr kumimoji="1" lang="ja-JP" altLang="en-US" smtClean="0"/>
              <a:t>‹#›</a:t>
            </a:fld>
            <a:endParaRPr kumimoji="1" lang="ja-JP" altLang="en-US"/>
          </a:p>
        </p:txBody>
      </p:sp>
    </p:spTree>
    <p:extLst>
      <p:ext uri="{BB962C8B-B14F-4D97-AF65-F5344CB8AC3E}">
        <p14:creationId xmlns:p14="http://schemas.microsoft.com/office/powerpoint/2010/main" val="9969183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2456802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403923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297894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47605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144886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9" name="Footer Placeholder 8"/>
          <p:cNvSpPr>
            <a:spLocks noGrp="1"/>
          </p:cNvSpPr>
          <p:nvPr>
            <p:ph type="ftr" sz="quarter" idx="11"/>
          </p:nvPr>
        </p:nvSpPr>
        <p:spPr/>
        <p:txBody>
          <a:bodyPr/>
          <a:lstStyle/>
          <a:p>
            <a:endParaRPr kumimoji="1" lang="ja-JP" altLang="en-US"/>
          </a:p>
        </p:txBody>
      </p:sp>
      <p:sp>
        <p:nvSpPr>
          <p:cNvPr id="10" name="Slide Number Placeholder 9"/>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2958549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 name="Date Placeholder 1"/>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11" name="Footer Placeholder 10"/>
          <p:cNvSpPr>
            <a:spLocks noGrp="1"/>
          </p:cNvSpPr>
          <p:nvPr>
            <p:ph type="ftr" sz="quarter" idx="11"/>
          </p:nvPr>
        </p:nvSpPr>
        <p:spPr/>
        <p:txBody>
          <a:bodyPr/>
          <a:lstStyle/>
          <a:p>
            <a:endParaRPr kumimoji="1" lang="ja-JP" altLang="en-US"/>
          </a:p>
        </p:txBody>
      </p:sp>
      <p:sp>
        <p:nvSpPr>
          <p:cNvPr id="12" name="Slide Number Placeholder 11"/>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162619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2" name="Date Placeholder 1"/>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7" name="Footer Placeholder 6"/>
          <p:cNvSpPr>
            <a:spLocks noGrp="1"/>
          </p:cNvSpPr>
          <p:nvPr>
            <p:ph type="ftr" sz="quarter" idx="11"/>
          </p:nvPr>
        </p:nvSpPr>
        <p:spPr/>
        <p:txBody>
          <a:bodyPr/>
          <a:lstStyle/>
          <a:p>
            <a:endParaRPr kumimoji="1" lang="ja-JP" altLang="en-US"/>
          </a:p>
        </p:txBody>
      </p:sp>
      <p:sp>
        <p:nvSpPr>
          <p:cNvPr id="8" name="Slide Number Placeholder 7"/>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194553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296058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ja-JP" altLang="en-US"/>
              <a:t>マスター タイトルの書式設定</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9" name="Footer Placeholder 8"/>
          <p:cNvSpPr>
            <a:spLocks noGrp="1"/>
          </p:cNvSpPr>
          <p:nvPr>
            <p:ph type="ftr" sz="quarter" idx="11"/>
          </p:nvPr>
        </p:nvSpPr>
        <p:spPr/>
        <p:txBody>
          <a:bodyPr/>
          <a:lstStyle/>
          <a:p>
            <a:endParaRPr kumimoji="1" lang="ja-JP" altLang="en-US"/>
          </a:p>
        </p:txBody>
      </p:sp>
      <p:sp>
        <p:nvSpPr>
          <p:cNvPr id="10" name="Slide Number Placeholder 9"/>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427332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09E64CAF-A1B1-4AFB-B017-C12648D29D88}" type="datetimeFigureOut">
              <a:rPr kumimoji="1" lang="ja-JP" altLang="en-US" smtClean="0"/>
              <a:t>2023/1/17</a:t>
            </a:fld>
            <a:endParaRPr kumimoji="1" lang="ja-JP" altLang="en-US"/>
          </a:p>
        </p:txBody>
      </p:sp>
      <p:sp>
        <p:nvSpPr>
          <p:cNvPr id="9" name="Footer Placeholder 8"/>
          <p:cNvSpPr>
            <a:spLocks noGrp="1"/>
          </p:cNvSpPr>
          <p:nvPr>
            <p:ph type="ftr" sz="quarter" idx="11"/>
          </p:nvPr>
        </p:nvSpPr>
        <p:spPr>
          <a:xfrm>
            <a:off x="3499101" y="6356350"/>
            <a:ext cx="5911517" cy="365125"/>
          </a:xfrm>
        </p:spPr>
        <p:txBody>
          <a:bodyPr/>
          <a:lstStyle/>
          <a:p>
            <a:endParaRPr kumimoji="1" lang="ja-JP" altLang="en-US"/>
          </a:p>
        </p:txBody>
      </p:sp>
      <p:sp>
        <p:nvSpPr>
          <p:cNvPr id="10" name="Slide Number Placeholder 9"/>
          <p:cNvSpPr>
            <a:spLocks noGrp="1"/>
          </p:cNvSpPr>
          <p:nvPr>
            <p:ph type="sldNum" sz="quarter" idx="12"/>
          </p:nvPr>
        </p:nvSpPr>
        <p:spPr/>
        <p:txBody>
          <a:body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263963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9E64CAF-A1B1-4AFB-B017-C12648D29D88}" type="datetimeFigureOut">
              <a:rPr kumimoji="1" lang="ja-JP" altLang="en-US" smtClean="0"/>
              <a:t>2023/1/17</a:t>
            </a:fld>
            <a:endParaRPr kumimoji="1" lang="ja-JP" alt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B8CF4267-AC9B-4D1D-AAAB-75A163E3495E}" type="slidenum">
              <a:rPr kumimoji="1" lang="ja-JP" altLang="en-US" smtClean="0"/>
              <a:t>‹#›</a:t>
            </a:fld>
            <a:endParaRPr kumimoji="1" lang="ja-JP" altLang="en-US"/>
          </a:p>
        </p:txBody>
      </p:sp>
    </p:spTree>
    <p:extLst>
      <p:ext uri="{BB962C8B-B14F-4D97-AF65-F5344CB8AC3E}">
        <p14:creationId xmlns:p14="http://schemas.microsoft.com/office/powerpoint/2010/main" val="21950178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kumimoji="1"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kumimoji="1"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DDCF5C-13F1-0B8B-2875-EB4D3CCC586E}"/>
              </a:ext>
            </a:extLst>
          </p:cNvPr>
          <p:cNvSpPr>
            <a:spLocks noGrp="1"/>
          </p:cNvSpPr>
          <p:nvPr>
            <p:ph type="ctrTitle"/>
          </p:nvPr>
        </p:nvSpPr>
        <p:spPr>
          <a:xfrm>
            <a:off x="261257" y="1298448"/>
            <a:ext cx="8910735" cy="2284507"/>
          </a:xfrm>
        </p:spPr>
        <p:txBody>
          <a:bodyPr/>
          <a:lstStyle/>
          <a:p>
            <a:r>
              <a:rPr kumimoji="1" lang="ja-JP" altLang="en-US" b="1" dirty="0"/>
              <a:t>手洗いは世界を救う</a:t>
            </a:r>
            <a:r>
              <a:rPr lang="ja-JP" altLang="en-US" b="1" dirty="0"/>
              <a:t>！？</a:t>
            </a:r>
            <a:endParaRPr kumimoji="1" lang="ja-JP" altLang="en-US" b="1" dirty="0"/>
          </a:p>
        </p:txBody>
      </p:sp>
      <p:sp>
        <p:nvSpPr>
          <p:cNvPr id="3" name="字幕 2">
            <a:extLst>
              <a:ext uri="{FF2B5EF4-FFF2-40B4-BE49-F238E27FC236}">
                <a16:creationId xmlns:a16="http://schemas.microsoft.com/office/drawing/2014/main" id="{3860214E-3739-DF04-A995-399D91B68443}"/>
              </a:ext>
            </a:extLst>
          </p:cNvPr>
          <p:cNvSpPr>
            <a:spLocks noGrp="1"/>
          </p:cNvSpPr>
          <p:nvPr>
            <p:ph type="subTitle" idx="1"/>
          </p:nvPr>
        </p:nvSpPr>
        <p:spPr/>
        <p:txBody>
          <a:bodyPr/>
          <a:lstStyle/>
          <a:p>
            <a:r>
              <a:rPr kumimoji="1" lang="ja-JP" altLang="en-US" b="1" dirty="0"/>
              <a:t>新型コロナウイルス感染症対策と大文化祭</a:t>
            </a:r>
            <a:endParaRPr kumimoji="1" lang="en-US" altLang="ja-JP" b="1" dirty="0"/>
          </a:p>
          <a:p>
            <a:pPr algn="r"/>
            <a:r>
              <a:rPr lang="ja-JP" altLang="en-US" b="1" dirty="0"/>
              <a:t>３年３組　佐藤　綺音</a:t>
            </a:r>
            <a:endParaRPr kumimoji="1" lang="ja-JP" altLang="en-US" b="1" dirty="0"/>
          </a:p>
        </p:txBody>
      </p:sp>
    </p:spTree>
    <p:extLst>
      <p:ext uri="{BB962C8B-B14F-4D97-AF65-F5344CB8AC3E}">
        <p14:creationId xmlns:p14="http://schemas.microsoft.com/office/powerpoint/2010/main" val="386220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A6ED04-DD08-66FF-2250-E28DC194808B}"/>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0F6A967A-F5A0-DB71-E240-A577F249C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9780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218A4D-D5B6-D7D9-2BC6-E7EFEB9BF3F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8A5663E-67BE-3E2A-ABF3-121C1DBA1DEC}"/>
              </a:ext>
            </a:extLst>
          </p:cNvPr>
          <p:cNvSpPr>
            <a:spLocks noGrp="1"/>
          </p:cNvSpPr>
          <p:nvPr>
            <p:ph idx="1"/>
          </p:nvPr>
        </p:nvSpPr>
        <p:spPr/>
        <p:txBody>
          <a:bodyPr>
            <a:normAutofit/>
          </a:bodyPr>
          <a:lstStyle/>
          <a:p>
            <a:pPr marL="0" indent="0" algn="ctr">
              <a:buNone/>
            </a:pPr>
            <a:r>
              <a:rPr kumimoji="1" lang="ja-JP" altLang="en-US" sz="6000" b="1" dirty="0"/>
              <a:t>手洗い（</a:t>
            </a:r>
            <a:r>
              <a:rPr kumimoji="1" lang="en-US" altLang="ja-JP" sz="6000" b="1" dirty="0">
                <a:solidFill>
                  <a:srgbClr val="FF0000"/>
                </a:solidFill>
              </a:rPr>
              <a:t>10</a:t>
            </a:r>
            <a:r>
              <a:rPr kumimoji="1" lang="ja-JP" altLang="en-US" sz="6000" b="1" dirty="0">
                <a:solidFill>
                  <a:srgbClr val="FF0000"/>
                </a:solidFill>
              </a:rPr>
              <a:t>秒間</a:t>
            </a:r>
            <a:r>
              <a:rPr kumimoji="1" lang="ja-JP" altLang="en-US" sz="6000" b="1" dirty="0"/>
              <a:t>）後</a:t>
            </a:r>
          </a:p>
        </p:txBody>
      </p:sp>
    </p:spTree>
    <p:extLst>
      <p:ext uri="{BB962C8B-B14F-4D97-AF65-F5344CB8AC3E}">
        <p14:creationId xmlns:p14="http://schemas.microsoft.com/office/powerpoint/2010/main" val="121852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87DA48-7E1B-444F-6ED5-4F93E4A5B00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DE9E7D96-D058-98D4-F73B-895387FB21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112756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D08445-603B-C697-59C1-F1F1DC56089E}"/>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D2133656-C4A0-7E58-5F64-6EF7B16749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667768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EEB38F-2578-F323-FBEE-29FF3F69F2C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93CBEDB-6331-0DCC-C79C-79968299A319}"/>
              </a:ext>
            </a:extLst>
          </p:cNvPr>
          <p:cNvSpPr>
            <a:spLocks noGrp="1"/>
          </p:cNvSpPr>
          <p:nvPr>
            <p:ph idx="1"/>
          </p:nvPr>
        </p:nvSpPr>
        <p:spPr/>
        <p:txBody>
          <a:bodyPr>
            <a:normAutofit/>
          </a:bodyPr>
          <a:lstStyle/>
          <a:p>
            <a:pPr marL="0" indent="0" algn="ctr">
              <a:buNone/>
            </a:pPr>
            <a:r>
              <a:rPr kumimoji="1" lang="ja-JP" altLang="en-US" sz="4400" b="1" dirty="0"/>
              <a:t>手洗い</a:t>
            </a:r>
            <a:endParaRPr kumimoji="1" lang="en-US" altLang="ja-JP" sz="4400" b="1" dirty="0"/>
          </a:p>
          <a:p>
            <a:pPr marL="0" indent="0" algn="ctr">
              <a:buNone/>
            </a:pPr>
            <a:r>
              <a:rPr kumimoji="1" lang="ja-JP" altLang="en-US" sz="4400" b="1" dirty="0"/>
              <a:t>（</a:t>
            </a:r>
            <a:r>
              <a:rPr kumimoji="1" lang="en-US" altLang="ja-JP" sz="4400" b="1" dirty="0">
                <a:solidFill>
                  <a:srgbClr val="FF0000"/>
                </a:solidFill>
              </a:rPr>
              <a:t>30</a:t>
            </a:r>
            <a:r>
              <a:rPr kumimoji="1" lang="ja-JP" altLang="en-US" sz="4400" b="1" dirty="0">
                <a:solidFill>
                  <a:srgbClr val="FF0000"/>
                </a:solidFill>
              </a:rPr>
              <a:t>秒、手洗いソング</a:t>
            </a:r>
            <a:r>
              <a:rPr kumimoji="1" lang="ja-JP" altLang="en-US" sz="4400" b="1" dirty="0"/>
              <a:t>）後</a:t>
            </a:r>
            <a:endParaRPr kumimoji="1" lang="en-US" altLang="ja-JP" sz="4400" b="1" dirty="0"/>
          </a:p>
          <a:p>
            <a:pPr marL="0" indent="0" algn="ctr">
              <a:buNone/>
            </a:pPr>
            <a:endParaRPr kumimoji="1" lang="en-US" altLang="ja-JP" sz="4400" b="1" dirty="0"/>
          </a:p>
          <a:p>
            <a:pPr marL="0" indent="0" algn="ctr">
              <a:buNone/>
            </a:pPr>
            <a:r>
              <a:rPr lang="ja-JP" altLang="en-US" sz="1600" b="1" dirty="0"/>
              <a:t>手洗いソングについては</a:t>
            </a:r>
            <a:r>
              <a:rPr lang="en-US" altLang="ja-JP" sz="1600" b="1" dirty="0"/>
              <a:t>YouTube</a:t>
            </a:r>
            <a:r>
              <a:rPr lang="ja-JP" altLang="en-US" sz="1600" b="1" dirty="0"/>
              <a:t>で検索</a:t>
            </a:r>
            <a:endParaRPr lang="en-US" altLang="ja-JP" sz="1600" b="1" dirty="0"/>
          </a:p>
          <a:p>
            <a:pPr marL="0" indent="0" algn="ctr">
              <a:buNone/>
            </a:pPr>
            <a:r>
              <a:rPr lang="ja-JP" altLang="en-US" sz="1600" b="1" dirty="0"/>
              <a:t>🔎　手洗い　うた</a:t>
            </a:r>
            <a:endParaRPr lang="en-US" altLang="ja-JP" sz="1600" b="1" dirty="0"/>
          </a:p>
        </p:txBody>
      </p:sp>
    </p:spTree>
    <p:extLst>
      <p:ext uri="{BB962C8B-B14F-4D97-AF65-F5344CB8AC3E}">
        <p14:creationId xmlns:p14="http://schemas.microsoft.com/office/powerpoint/2010/main" val="1815325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AEAAF-491C-7CBA-4142-0F817BFD0117}"/>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0B412510-DE88-3BB5-A63D-015EB40FAF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96249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7405BB-6554-9046-0FC6-FB4F5FFE7F04}"/>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63410F6-AB1B-0E35-3FE9-1935D777D0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3309841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687F6-7076-E601-FE64-1C5D1293780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3F69FAF-B492-4515-402F-DF89D0ABD83C}"/>
              </a:ext>
            </a:extLst>
          </p:cNvPr>
          <p:cNvSpPr>
            <a:spLocks noGrp="1"/>
          </p:cNvSpPr>
          <p:nvPr>
            <p:ph idx="1"/>
          </p:nvPr>
        </p:nvSpPr>
        <p:spPr>
          <a:xfrm>
            <a:off x="3458721" y="993972"/>
            <a:ext cx="7626046" cy="4860912"/>
          </a:xfrm>
        </p:spPr>
        <p:txBody>
          <a:bodyPr/>
          <a:lstStyle/>
          <a:p>
            <a:pPr marL="0" indent="0">
              <a:buNone/>
            </a:pPr>
            <a:r>
              <a:rPr kumimoji="1" lang="ja-JP" altLang="en-US" sz="3600" b="1" i="1" u="sng" dirty="0"/>
              <a:t>実験から分かったこと</a:t>
            </a:r>
            <a:endParaRPr kumimoji="1" lang="en-US" altLang="ja-JP" sz="3600" b="1" i="1" u="sng" dirty="0"/>
          </a:p>
          <a:p>
            <a:r>
              <a:rPr lang="en-US" altLang="ja-JP" sz="2400" b="1" dirty="0">
                <a:solidFill>
                  <a:srgbClr val="FF0000"/>
                </a:solidFill>
              </a:rPr>
              <a:t>10</a:t>
            </a:r>
            <a:r>
              <a:rPr lang="ja-JP" altLang="en-US" sz="2400" b="1" dirty="0">
                <a:solidFill>
                  <a:srgbClr val="FF0000"/>
                </a:solidFill>
              </a:rPr>
              <a:t>秒間</a:t>
            </a:r>
            <a:r>
              <a:rPr lang="ja-JP" altLang="en-US" sz="2400" b="1" dirty="0"/>
              <a:t>サッと洗っただけでは、</a:t>
            </a:r>
            <a:r>
              <a:rPr lang="ja-JP" altLang="en-US" sz="2400" b="1" dirty="0">
                <a:solidFill>
                  <a:srgbClr val="FF0000"/>
                </a:solidFill>
              </a:rPr>
              <a:t>キチンと汚れは落ちない</a:t>
            </a:r>
            <a:endParaRPr lang="en-US" altLang="ja-JP" sz="2400" b="1" dirty="0">
              <a:solidFill>
                <a:srgbClr val="FF0000"/>
              </a:solidFill>
            </a:endParaRPr>
          </a:p>
          <a:p>
            <a:r>
              <a:rPr lang="en-US" altLang="ja-JP" sz="2400" b="1" dirty="0">
                <a:solidFill>
                  <a:srgbClr val="FF0000"/>
                </a:solidFill>
              </a:rPr>
              <a:t>30</a:t>
            </a:r>
            <a:r>
              <a:rPr lang="ja-JP" altLang="en-US" sz="2400" b="1" dirty="0">
                <a:solidFill>
                  <a:srgbClr val="FF0000"/>
                </a:solidFill>
              </a:rPr>
              <a:t>秒間</a:t>
            </a:r>
            <a:r>
              <a:rPr lang="ja-JP" altLang="en-US" sz="2400" b="1" dirty="0"/>
              <a:t>しっかり洗っても</a:t>
            </a:r>
            <a:r>
              <a:rPr lang="ja-JP" altLang="en-US" sz="2400" b="1" dirty="0">
                <a:solidFill>
                  <a:srgbClr val="FF0000"/>
                </a:solidFill>
              </a:rPr>
              <a:t>爪回りは汚れが落ちづらい</a:t>
            </a:r>
            <a:endParaRPr lang="en-US" altLang="ja-JP" sz="2400" b="1" dirty="0">
              <a:solidFill>
                <a:srgbClr val="FF0000"/>
              </a:solidFill>
            </a:endParaRPr>
          </a:p>
          <a:p>
            <a:r>
              <a:rPr kumimoji="1" lang="ja-JP" altLang="en-US" sz="2400" b="1" dirty="0"/>
              <a:t>冷たい水では、</a:t>
            </a:r>
            <a:r>
              <a:rPr kumimoji="1" lang="en-US" altLang="ja-JP" sz="2400" b="1" dirty="0"/>
              <a:t>30</a:t>
            </a:r>
            <a:r>
              <a:rPr kumimoji="1" lang="ja-JP" altLang="en-US" sz="2400" b="1" dirty="0"/>
              <a:t>秒間洗うことは大変</a:t>
            </a:r>
          </a:p>
        </p:txBody>
      </p:sp>
      <p:pic>
        <p:nvPicPr>
          <p:cNvPr id="5" name="Picture 4">
            <a:extLst>
              <a:ext uri="{FF2B5EF4-FFF2-40B4-BE49-F238E27FC236}">
                <a16:creationId xmlns:a16="http://schemas.microsoft.com/office/drawing/2014/main" id="{97499C1F-2763-A482-27B3-DBFBE4056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696" y="4040684"/>
            <a:ext cx="2307772" cy="2307772"/>
          </a:xfrm>
          <a:prstGeom prst="rect">
            <a:avLst/>
          </a:prstGeom>
        </p:spPr>
      </p:pic>
    </p:spTree>
    <p:extLst>
      <p:ext uri="{BB962C8B-B14F-4D97-AF65-F5344CB8AC3E}">
        <p14:creationId xmlns:p14="http://schemas.microsoft.com/office/powerpoint/2010/main" val="746691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99C8E9-56F2-F86D-8B2E-8AB35480040A}"/>
              </a:ext>
            </a:extLst>
          </p:cNvPr>
          <p:cNvSpPr>
            <a:spLocks noGrp="1"/>
          </p:cNvSpPr>
          <p:nvPr>
            <p:ph type="title"/>
          </p:nvPr>
        </p:nvSpPr>
        <p:spPr/>
        <p:txBody>
          <a:bodyPr>
            <a:normAutofit/>
          </a:bodyPr>
          <a:lstStyle/>
          <a:p>
            <a:r>
              <a:rPr kumimoji="1" lang="ja-JP" altLang="en-US" sz="5400" b="1" u="sng" dirty="0"/>
              <a:t>大文化祭</a:t>
            </a:r>
          </a:p>
        </p:txBody>
      </p:sp>
      <p:sp>
        <p:nvSpPr>
          <p:cNvPr id="3" name="コンテンツ プレースホルダー 2">
            <a:extLst>
              <a:ext uri="{FF2B5EF4-FFF2-40B4-BE49-F238E27FC236}">
                <a16:creationId xmlns:a16="http://schemas.microsoft.com/office/drawing/2014/main" id="{07B6A9CE-1098-9179-D014-F6A60F1E8936}"/>
              </a:ext>
            </a:extLst>
          </p:cNvPr>
          <p:cNvSpPr>
            <a:spLocks noGrp="1"/>
          </p:cNvSpPr>
          <p:nvPr>
            <p:ph idx="1"/>
          </p:nvPr>
        </p:nvSpPr>
        <p:spPr>
          <a:xfrm>
            <a:off x="3869268" y="864108"/>
            <a:ext cx="7803328" cy="5120640"/>
          </a:xfrm>
        </p:spPr>
        <p:txBody>
          <a:bodyPr/>
          <a:lstStyle/>
          <a:p>
            <a:pPr marL="0" indent="0">
              <a:buNone/>
            </a:pPr>
            <a:r>
              <a:rPr kumimoji="1" lang="ja-JP" altLang="en-US" sz="4000" b="1" dirty="0"/>
              <a:t>文化祭準備期間～前日</a:t>
            </a:r>
            <a:endParaRPr kumimoji="1" lang="en-US" altLang="ja-JP" sz="4000" b="1" dirty="0"/>
          </a:p>
          <a:p>
            <a:pPr marL="0" indent="0">
              <a:buNone/>
            </a:pPr>
            <a:r>
              <a:rPr lang="ja-JP" altLang="en-US" dirty="0"/>
              <a:t>⇨</a:t>
            </a:r>
            <a:r>
              <a:rPr lang="ja-JP" altLang="en-US" sz="2400" b="1" dirty="0"/>
              <a:t>社会科講義室の飾りつけ</a:t>
            </a:r>
            <a:endParaRPr lang="en-US" altLang="ja-JP" sz="2400" b="1" dirty="0"/>
          </a:p>
          <a:p>
            <a:pPr marL="0" indent="0">
              <a:buNone/>
            </a:pPr>
            <a:r>
              <a:rPr kumimoji="1" lang="ja-JP" altLang="en-US" sz="2400" b="1" dirty="0"/>
              <a:t>　</a:t>
            </a:r>
            <a:r>
              <a:rPr lang="ja-JP" altLang="en-US" sz="2400" b="1" dirty="0"/>
              <a:t>校内のアルコール消毒液や手洗いせっけん液の補充</a:t>
            </a:r>
            <a:endParaRPr lang="en-US" altLang="ja-JP" sz="2400" b="1" dirty="0"/>
          </a:p>
          <a:p>
            <a:pPr marL="0" indent="0">
              <a:buNone/>
            </a:pPr>
            <a:endParaRPr lang="en-US" altLang="ja-JP" sz="2400" b="1" dirty="0"/>
          </a:p>
          <a:p>
            <a:pPr marL="0" indent="0">
              <a:buNone/>
            </a:pPr>
            <a:r>
              <a:rPr kumimoji="1" lang="ja-JP" altLang="en-US" sz="4800" b="1" dirty="0"/>
              <a:t>当日</a:t>
            </a:r>
            <a:endParaRPr kumimoji="1" lang="en-US" altLang="ja-JP" sz="4800" b="1" dirty="0"/>
          </a:p>
          <a:p>
            <a:pPr marL="0" indent="0">
              <a:buNone/>
            </a:pPr>
            <a:r>
              <a:rPr lang="ja-JP" altLang="en-US" dirty="0"/>
              <a:t>⇨</a:t>
            </a:r>
            <a:r>
              <a:rPr lang="ja-JP" altLang="en-US" sz="2400" b="1" dirty="0"/>
              <a:t>社会科講義室の運営</a:t>
            </a:r>
            <a:endParaRPr lang="en-US" altLang="ja-JP" sz="2400" b="1" dirty="0"/>
          </a:p>
          <a:p>
            <a:pPr marL="0" indent="0">
              <a:buNone/>
            </a:pPr>
            <a:r>
              <a:rPr kumimoji="1" lang="ja-JP" altLang="en-US" sz="2400" b="1" dirty="0"/>
              <a:t>　</a:t>
            </a:r>
            <a:r>
              <a:rPr lang="ja-JP" altLang="en-US" sz="2400" b="1" dirty="0"/>
              <a:t>校内のアルコール消毒液や手洗いせっけん液の補充</a:t>
            </a:r>
            <a:endParaRPr lang="en-US" altLang="ja-JP" sz="2400" b="1" dirty="0"/>
          </a:p>
        </p:txBody>
      </p:sp>
    </p:spTree>
    <p:extLst>
      <p:ext uri="{BB962C8B-B14F-4D97-AF65-F5344CB8AC3E}">
        <p14:creationId xmlns:p14="http://schemas.microsoft.com/office/powerpoint/2010/main" val="2256521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E71480-2B08-14C4-DBD2-BCE7A2F3D90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54DB6D5-402A-7F55-2629-415608761FC0}"/>
              </a:ext>
            </a:extLst>
          </p:cNvPr>
          <p:cNvSpPr>
            <a:spLocks noGrp="1"/>
          </p:cNvSpPr>
          <p:nvPr>
            <p:ph idx="1"/>
          </p:nvPr>
        </p:nvSpPr>
        <p:spPr>
          <a:xfrm>
            <a:off x="3461657" y="307910"/>
            <a:ext cx="8248261" cy="6270172"/>
          </a:xfrm>
        </p:spPr>
        <p:txBody>
          <a:bodyPr>
            <a:normAutofit/>
          </a:bodyPr>
          <a:lstStyle/>
          <a:p>
            <a:pPr marL="0" indent="0">
              <a:buNone/>
            </a:pPr>
            <a:r>
              <a:rPr kumimoji="1" lang="ja-JP" altLang="en-US" sz="4000" b="1" i="1" u="sng" dirty="0"/>
              <a:t>テーマ</a:t>
            </a:r>
            <a:endParaRPr kumimoji="1" lang="en-US" altLang="ja-JP" sz="4000" b="1" i="1" u="sng" dirty="0"/>
          </a:p>
          <a:p>
            <a:pPr marL="0" indent="0">
              <a:buNone/>
            </a:pPr>
            <a:r>
              <a:rPr kumimoji="1" lang="ja-JP" altLang="en-US" dirty="0"/>
              <a:t>　</a:t>
            </a:r>
            <a:r>
              <a:rPr kumimoji="1" lang="ja-JP" altLang="en-US" sz="3200" b="1" dirty="0">
                <a:solidFill>
                  <a:srgbClr val="00B0F0"/>
                </a:solidFill>
              </a:rPr>
              <a:t>手洗いを知ると世界が平和に、、、！？</a:t>
            </a:r>
            <a:endParaRPr kumimoji="1" lang="en-US" altLang="ja-JP" sz="3200" b="1" dirty="0">
              <a:solidFill>
                <a:srgbClr val="00B0F0"/>
              </a:solidFill>
            </a:endParaRPr>
          </a:p>
          <a:p>
            <a:pPr marL="0" indent="0">
              <a:buNone/>
            </a:pPr>
            <a:endParaRPr lang="en-US" altLang="ja-JP" dirty="0"/>
          </a:p>
          <a:p>
            <a:pPr marL="0" indent="0">
              <a:buNone/>
            </a:pPr>
            <a:r>
              <a:rPr kumimoji="1" lang="ja-JP" altLang="en-US" sz="4000" b="1" i="1" u="sng" dirty="0"/>
              <a:t>展示内容</a:t>
            </a:r>
            <a:endParaRPr kumimoji="1" lang="en-US" altLang="ja-JP" sz="4000" b="1" i="1" u="sng" dirty="0"/>
          </a:p>
          <a:p>
            <a:pPr marL="0" indent="0">
              <a:buNone/>
            </a:pPr>
            <a:endParaRPr lang="en-US" altLang="ja-JP" dirty="0"/>
          </a:p>
          <a:p>
            <a:pPr marL="0" indent="0">
              <a:buNone/>
            </a:pPr>
            <a:r>
              <a:rPr kumimoji="1" lang="ja-JP" altLang="en-US" b="1" dirty="0">
                <a:solidFill>
                  <a:srgbClr val="00B0F0"/>
                </a:solidFill>
              </a:rPr>
              <a:t>手洗いチェッカーで</a:t>
            </a:r>
            <a:r>
              <a:rPr kumimoji="1" lang="ja-JP" altLang="en-US" b="1" dirty="0"/>
              <a:t>実際に自分の</a:t>
            </a:r>
            <a:r>
              <a:rPr kumimoji="1" lang="ja-JP" altLang="en-US" b="1" dirty="0">
                <a:solidFill>
                  <a:srgbClr val="00B0F0"/>
                </a:solidFill>
              </a:rPr>
              <a:t>手の汚れを見ることができるブース</a:t>
            </a:r>
            <a:endParaRPr kumimoji="1" lang="en-US" altLang="ja-JP" b="1" dirty="0">
              <a:solidFill>
                <a:srgbClr val="00B0F0"/>
              </a:solidFill>
            </a:endParaRPr>
          </a:p>
          <a:p>
            <a:pPr marL="0" indent="0">
              <a:buNone/>
            </a:pPr>
            <a:endParaRPr lang="en-US" altLang="ja-JP" b="1" dirty="0">
              <a:solidFill>
                <a:srgbClr val="00B0F0"/>
              </a:solidFill>
            </a:endParaRPr>
          </a:p>
          <a:p>
            <a:pPr marL="0" indent="0">
              <a:buNone/>
            </a:pPr>
            <a:r>
              <a:rPr kumimoji="1" lang="ja-JP" altLang="en-US" b="1" dirty="0"/>
              <a:t>各机上に</a:t>
            </a:r>
            <a:r>
              <a:rPr kumimoji="1" lang="ja-JP" altLang="en-US" b="1" dirty="0">
                <a:solidFill>
                  <a:srgbClr val="00B0F0"/>
                </a:solidFill>
              </a:rPr>
              <a:t>手洗いに関する豆知識</a:t>
            </a:r>
            <a:endParaRPr kumimoji="1" lang="en-US" altLang="ja-JP" b="1" dirty="0">
              <a:solidFill>
                <a:srgbClr val="00B0F0"/>
              </a:solidFill>
            </a:endParaRPr>
          </a:p>
          <a:p>
            <a:pPr marL="0" indent="0">
              <a:buNone/>
            </a:pPr>
            <a:endParaRPr lang="en-US" altLang="ja-JP" b="1" dirty="0"/>
          </a:p>
          <a:p>
            <a:pPr marL="0" indent="0">
              <a:buNone/>
            </a:pPr>
            <a:r>
              <a:rPr kumimoji="1" lang="ja-JP" altLang="en-US" b="1" dirty="0"/>
              <a:t>教室前方黒板には風船を飾り付けて</a:t>
            </a:r>
            <a:r>
              <a:rPr kumimoji="1" lang="ja-JP" altLang="en-US" b="1" dirty="0">
                <a:solidFill>
                  <a:srgbClr val="00B0F0"/>
                </a:solidFill>
              </a:rPr>
              <a:t>フォトブース</a:t>
            </a:r>
            <a:r>
              <a:rPr kumimoji="1" lang="ja-JP" altLang="en-US" b="1" dirty="0"/>
              <a:t>に</a:t>
            </a:r>
            <a:endParaRPr kumimoji="1" lang="en-US" altLang="ja-JP" b="1" dirty="0"/>
          </a:p>
          <a:p>
            <a:pPr marL="0" indent="0">
              <a:buNone/>
            </a:pPr>
            <a:endParaRPr lang="en-US" altLang="ja-JP" b="1" dirty="0"/>
          </a:p>
          <a:p>
            <a:pPr marL="0" indent="0">
              <a:buNone/>
            </a:pPr>
            <a:r>
              <a:rPr kumimoji="1" lang="ja-JP" altLang="en-US" b="1" dirty="0"/>
              <a:t>教室後方には手洗いに関する</a:t>
            </a:r>
            <a:r>
              <a:rPr kumimoji="1" lang="ja-JP" altLang="en-US" b="1" dirty="0">
                <a:solidFill>
                  <a:srgbClr val="FF0000"/>
                </a:solidFill>
              </a:rPr>
              <a:t>〇</a:t>
            </a:r>
            <a:r>
              <a:rPr kumimoji="1" lang="en-US" altLang="ja-JP" b="1" dirty="0">
                <a:solidFill>
                  <a:srgbClr val="0070C0"/>
                </a:solidFill>
              </a:rPr>
              <a:t>×</a:t>
            </a:r>
            <a:r>
              <a:rPr kumimoji="1" lang="ja-JP" altLang="en-US" b="1" dirty="0"/>
              <a:t>クイズ</a:t>
            </a:r>
          </a:p>
        </p:txBody>
      </p:sp>
    </p:spTree>
    <p:extLst>
      <p:ext uri="{BB962C8B-B14F-4D97-AF65-F5344CB8AC3E}">
        <p14:creationId xmlns:p14="http://schemas.microsoft.com/office/powerpoint/2010/main" val="1433782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597E14-7A07-0FE4-23A2-3CFA13EE0ED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6C53A25-0D51-0FE0-AE83-5CC5839EE120}"/>
              </a:ext>
            </a:extLst>
          </p:cNvPr>
          <p:cNvSpPr>
            <a:spLocks noGrp="1"/>
          </p:cNvSpPr>
          <p:nvPr>
            <p:ph idx="1"/>
          </p:nvPr>
        </p:nvSpPr>
        <p:spPr/>
        <p:txBody>
          <a:bodyPr>
            <a:normAutofit/>
          </a:bodyPr>
          <a:lstStyle/>
          <a:p>
            <a:pPr marL="0" indent="0" algn="ctr">
              <a:buNone/>
            </a:pPr>
            <a:r>
              <a:rPr kumimoji="1" lang="ja-JP" altLang="en-US" sz="5400" b="1" u="sng" dirty="0">
                <a:solidFill>
                  <a:srgbClr val="FF0000"/>
                </a:solidFill>
              </a:rPr>
              <a:t>突然ですが</a:t>
            </a:r>
            <a:endParaRPr kumimoji="1" lang="en-US" altLang="ja-JP" sz="5400" b="1" u="sng" dirty="0">
              <a:solidFill>
                <a:srgbClr val="FF0000"/>
              </a:solidFill>
            </a:endParaRPr>
          </a:p>
          <a:p>
            <a:pPr marL="0" indent="0" algn="ctr">
              <a:buNone/>
            </a:pPr>
            <a:endParaRPr lang="en-US" altLang="ja-JP" sz="4800" b="1" dirty="0"/>
          </a:p>
          <a:p>
            <a:pPr marL="0" indent="0" algn="ctr">
              <a:buNone/>
            </a:pPr>
            <a:r>
              <a:rPr kumimoji="1" lang="ja-JP" altLang="en-US" sz="4800" b="1" dirty="0"/>
              <a:t>皆さん、</a:t>
            </a:r>
            <a:r>
              <a:rPr kumimoji="1" lang="ja-JP" altLang="en-US" sz="7200" b="1" dirty="0">
                <a:solidFill>
                  <a:srgbClr val="00B0F0"/>
                </a:solidFill>
              </a:rPr>
              <a:t>去年の冬</a:t>
            </a:r>
            <a:r>
              <a:rPr kumimoji="1" lang="ja-JP" altLang="en-US" sz="4800" b="1" dirty="0"/>
              <a:t>を</a:t>
            </a:r>
            <a:endParaRPr kumimoji="1" lang="en-US" altLang="ja-JP" sz="4800" b="1" dirty="0"/>
          </a:p>
          <a:p>
            <a:pPr marL="0" indent="0" algn="ctr">
              <a:buNone/>
            </a:pPr>
            <a:r>
              <a:rPr kumimoji="1" lang="ja-JP" altLang="en-US" sz="4800" b="1" dirty="0"/>
              <a:t>思い出してみてください</a:t>
            </a:r>
          </a:p>
        </p:txBody>
      </p:sp>
      <p:pic>
        <p:nvPicPr>
          <p:cNvPr id="5" name="Picture 4">
            <a:extLst>
              <a:ext uri="{FF2B5EF4-FFF2-40B4-BE49-F238E27FC236}">
                <a16:creationId xmlns:a16="http://schemas.microsoft.com/office/drawing/2014/main" id="{CFA8D1FC-10BB-AF2D-F309-F6E0FB4B4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458" y="0"/>
            <a:ext cx="2571659" cy="3376127"/>
          </a:xfrm>
          <a:prstGeom prst="rect">
            <a:avLst/>
          </a:prstGeom>
        </p:spPr>
      </p:pic>
    </p:spTree>
    <p:extLst>
      <p:ext uri="{BB962C8B-B14F-4D97-AF65-F5344CB8AC3E}">
        <p14:creationId xmlns:p14="http://schemas.microsoft.com/office/powerpoint/2010/main" val="1432097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E04AC-C39C-02B6-4C24-E7F082AAEFB3}"/>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AE9CE5B4-B0C0-E990-AA77-5CFE677860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2283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C57BD4-FA3E-4F9F-8534-7B5DADD68D0B}"/>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AA509694-4389-D9FF-CB64-296B44C97D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598"/>
            <a:ext cx="12192000" cy="6818401"/>
          </a:xfrm>
        </p:spPr>
      </p:pic>
    </p:spTree>
    <p:extLst>
      <p:ext uri="{BB962C8B-B14F-4D97-AF65-F5344CB8AC3E}">
        <p14:creationId xmlns:p14="http://schemas.microsoft.com/office/powerpoint/2010/main" val="2723434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B9D1A-3CA1-236B-F44C-7F7F0D70745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0E485915-3408-087D-9615-84964EB4B9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991284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15D24-59F2-253A-5AAD-93AE2DD370E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82F6E99-D2F8-0E60-462F-D8FD7F2BE3C2}"/>
              </a:ext>
            </a:extLst>
          </p:cNvPr>
          <p:cNvSpPr>
            <a:spLocks noGrp="1"/>
          </p:cNvSpPr>
          <p:nvPr>
            <p:ph idx="1"/>
          </p:nvPr>
        </p:nvSpPr>
        <p:spPr>
          <a:xfrm>
            <a:off x="3592287" y="864108"/>
            <a:ext cx="8192276" cy="2821484"/>
          </a:xfrm>
        </p:spPr>
        <p:txBody>
          <a:bodyPr>
            <a:normAutofit/>
          </a:bodyPr>
          <a:lstStyle/>
          <a:p>
            <a:r>
              <a:rPr kumimoji="1" lang="ja-JP" altLang="en-US" sz="4000" b="1" u="sng" dirty="0"/>
              <a:t>学校薬剤師の先生と対談しました</a:t>
            </a:r>
          </a:p>
        </p:txBody>
      </p:sp>
      <p:pic>
        <p:nvPicPr>
          <p:cNvPr id="5" name="Picture 4">
            <a:extLst>
              <a:ext uri="{FF2B5EF4-FFF2-40B4-BE49-F238E27FC236}">
                <a16:creationId xmlns:a16="http://schemas.microsoft.com/office/drawing/2014/main" id="{1F016E92-A09A-D71A-877B-7C16A6622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329" y="2813190"/>
            <a:ext cx="3925077" cy="3180702"/>
          </a:xfrm>
          <a:prstGeom prst="rect">
            <a:avLst/>
          </a:prstGeom>
        </p:spPr>
      </p:pic>
    </p:spTree>
    <p:extLst>
      <p:ext uri="{BB962C8B-B14F-4D97-AF65-F5344CB8AC3E}">
        <p14:creationId xmlns:p14="http://schemas.microsoft.com/office/powerpoint/2010/main" val="398453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B48A0-E91B-F2B4-6991-2E77145A1538}"/>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50AD2B1B-8E70-D2BA-0DB5-F4D09FE85D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580691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FC4F87-AA6C-BED3-E2CA-5ACF5398C98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D0C6B8FE-83A1-1CCA-CADC-4A10DBB6C4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232945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FEED99-C0A7-EE8B-B37F-CD2A30E46CE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AED91A8-0A7F-0B08-CB1A-D820AE26A913}"/>
              </a:ext>
            </a:extLst>
          </p:cNvPr>
          <p:cNvSpPr>
            <a:spLocks noGrp="1"/>
          </p:cNvSpPr>
          <p:nvPr>
            <p:ph idx="1"/>
          </p:nvPr>
        </p:nvSpPr>
        <p:spPr>
          <a:xfrm>
            <a:off x="3869268" y="391886"/>
            <a:ext cx="7315200" cy="3308728"/>
          </a:xfrm>
        </p:spPr>
        <p:txBody>
          <a:bodyPr>
            <a:normAutofit/>
          </a:bodyPr>
          <a:lstStyle/>
          <a:p>
            <a:r>
              <a:rPr kumimoji="1" lang="ja-JP" altLang="en-US" sz="4400" b="1" dirty="0"/>
              <a:t>対談を通して</a:t>
            </a:r>
            <a:r>
              <a:rPr lang="ja-JP" altLang="en-US" sz="4400" b="1" dirty="0"/>
              <a:t>インフルエンザ以外で</a:t>
            </a:r>
            <a:r>
              <a:rPr lang="ja-JP" altLang="en-US" sz="4400" b="1" dirty="0">
                <a:solidFill>
                  <a:srgbClr val="FF0000"/>
                </a:solidFill>
              </a:rPr>
              <a:t>手洗いが関係して</a:t>
            </a:r>
            <a:r>
              <a:rPr lang="ja-JP" altLang="en-US" sz="4400" b="1" dirty="0" smtClean="0">
                <a:solidFill>
                  <a:srgbClr val="FF0000"/>
                </a:solidFill>
              </a:rPr>
              <a:t>いそうな</a:t>
            </a:r>
            <a:r>
              <a:rPr kumimoji="1" lang="ja-JP" altLang="en-US" sz="4400" b="1" dirty="0" smtClean="0">
                <a:solidFill>
                  <a:srgbClr val="FF0000"/>
                </a:solidFill>
              </a:rPr>
              <a:t>病気</a:t>
            </a:r>
            <a:r>
              <a:rPr kumimoji="1" lang="ja-JP" altLang="en-US" sz="4400" b="1" dirty="0"/>
              <a:t>について調べてみました</a:t>
            </a:r>
          </a:p>
        </p:txBody>
      </p:sp>
      <p:pic>
        <p:nvPicPr>
          <p:cNvPr id="5" name="Picture 4">
            <a:extLst>
              <a:ext uri="{FF2B5EF4-FFF2-40B4-BE49-F238E27FC236}">
                <a16:creationId xmlns:a16="http://schemas.microsoft.com/office/drawing/2014/main" id="{7451CB00-04B5-B4AC-8E9D-4CA462E82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163" y="3303130"/>
            <a:ext cx="3174526" cy="3055002"/>
          </a:xfrm>
          <a:prstGeom prst="rect">
            <a:avLst/>
          </a:prstGeom>
        </p:spPr>
      </p:pic>
    </p:spTree>
    <p:extLst>
      <p:ext uri="{BB962C8B-B14F-4D97-AF65-F5344CB8AC3E}">
        <p14:creationId xmlns:p14="http://schemas.microsoft.com/office/powerpoint/2010/main" val="2602994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65AAAD-9141-3557-024E-04AE210BB0E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FEEA894-6F70-E211-C0E3-4473C6F4B48C}"/>
              </a:ext>
            </a:extLst>
          </p:cNvPr>
          <p:cNvSpPr>
            <a:spLocks noGrp="1"/>
          </p:cNvSpPr>
          <p:nvPr>
            <p:ph idx="1"/>
          </p:nvPr>
        </p:nvSpPr>
        <p:spPr>
          <a:xfrm>
            <a:off x="3869267" y="864108"/>
            <a:ext cx="7766005" cy="5120640"/>
          </a:xfrm>
        </p:spPr>
        <p:txBody>
          <a:bodyPr/>
          <a:lstStyle/>
          <a:p>
            <a:pPr marL="0" indent="0">
              <a:buNone/>
            </a:pPr>
            <a:r>
              <a:rPr kumimoji="1" lang="ja-JP" altLang="en-US" sz="2800" b="1" dirty="0"/>
              <a:t>学校薬剤師の先生のアドバイスを元に今回は</a:t>
            </a:r>
            <a:endParaRPr kumimoji="1" lang="en-US" altLang="ja-JP" sz="2800" b="1" dirty="0"/>
          </a:p>
          <a:p>
            <a:pPr marL="0" indent="0">
              <a:buNone/>
            </a:pPr>
            <a:r>
              <a:rPr kumimoji="1" lang="ja-JP" altLang="en-US" sz="2800" b="1" dirty="0"/>
              <a:t>小児科の疾患について調べてみました！</a:t>
            </a:r>
            <a:endParaRPr kumimoji="1" lang="en-US" altLang="ja-JP" sz="2800" b="1" dirty="0"/>
          </a:p>
          <a:p>
            <a:pPr marL="0" indent="0">
              <a:buNone/>
            </a:pPr>
            <a:endParaRPr lang="en-US" altLang="ja-JP" sz="2800" b="1" dirty="0"/>
          </a:p>
          <a:p>
            <a:pPr marL="0" indent="0" algn="ctr">
              <a:buNone/>
            </a:pPr>
            <a:r>
              <a:rPr lang="ja-JP" altLang="en-US" sz="4400" b="1" u="sng" dirty="0">
                <a:solidFill>
                  <a:srgbClr val="FF0000"/>
                </a:solidFill>
              </a:rPr>
              <a:t>子供がかかる病気</a:t>
            </a:r>
            <a:endParaRPr lang="en-US" altLang="ja-JP" sz="4400" b="1" u="sng" dirty="0">
              <a:solidFill>
                <a:srgbClr val="FF0000"/>
              </a:solidFill>
            </a:endParaRPr>
          </a:p>
          <a:p>
            <a:pPr marL="0" indent="0" algn="ctr">
              <a:buNone/>
            </a:pPr>
            <a:r>
              <a:rPr lang="ja-JP" altLang="en-US" sz="4400" b="1" u="sng" dirty="0">
                <a:solidFill>
                  <a:srgbClr val="FF0000"/>
                </a:solidFill>
              </a:rPr>
              <a:t>＝お年寄りもかかりやすい</a:t>
            </a:r>
            <a:endParaRPr lang="en-US" altLang="ja-JP" sz="4400" b="1" u="sng" dirty="0">
              <a:solidFill>
                <a:srgbClr val="FF0000"/>
              </a:solidFill>
            </a:endParaRPr>
          </a:p>
        </p:txBody>
      </p:sp>
    </p:spTree>
    <p:extLst>
      <p:ext uri="{BB962C8B-B14F-4D97-AF65-F5344CB8AC3E}">
        <p14:creationId xmlns:p14="http://schemas.microsoft.com/office/powerpoint/2010/main" val="1397769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435F6A-6446-A61D-F893-CEE8BC992BB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E8D50DA-0482-C3C5-EA94-4B385CDE3555}"/>
              </a:ext>
            </a:extLst>
          </p:cNvPr>
          <p:cNvSpPr>
            <a:spLocks noGrp="1"/>
          </p:cNvSpPr>
          <p:nvPr>
            <p:ph idx="1"/>
          </p:nvPr>
        </p:nvSpPr>
        <p:spPr/>
        <p:txBody>
          <a:bodyPr/>
          <a:lstStyle/>
          <a:p>
            <a:r>
              <a:rPr kumimoji="1" lang="ja-JP" altLang="en-US" sz="3600" b="1" u="sng" dirty="0">
                <a:solidFill>
                  <a:srgbClr val="FF0000"/>
                </a:solidFill>
              </a:rPr>
              <a:t>マイコプラズマ肺炎</a:t>
            </a:r>
            <a:endParaRPr kumimoji="1" lang="en-US" altLang="ja-JP" b="1" u="sng" dirty="0">
              <a:solidFill>
                <a:srgbClr val="FF0000"/>
              </a:solidFill>
            </a:endParaRPr>
          </a:p>
          <a:p>
            <a:pPr marL="0" indent="0">
              <a:buNone/>
            </a:pPr>
            <a:r>
              <a:rPr lang="en-US" altLang="ja-JP" b="1" dirty="0"/>
              <a:t>《</a:t>
            </a:r>
            <a:r>
              <a:rPr lang="ja-JP" altLang="en-US" sz="2800" b="1" dirty="0"/>
              <a:t>症状</a:t>
            </a:r>
            <a:r>
              <a:rPr lang="en-US" altLang="ja-JP" b="1" dirty="0"/>
              <a:t>》</a:t>
            </a:r>
          </a:p>
          <a:p>
            <a:pPr marL="0" indent="0">
              <a:buNone/>
            </a:pPr>
            <a:r>
              <a:rPr lang="ja-JP" altLang="en-US" b="1" dirty="0"/>
              <a:t>　</a:t>
            </a:r>
            <a:r>
              <a:rPr lang="ja-JP" altLang="en-US" sz="2800" b="1" dirty="0"/>
              <a:t>発熱、倦怠感、頭痛、咳等々</a:t>
            </a:r>
            <a:endParaRPr lang="en-US" altLang="ja-JP" b="1" dirty="0"/>
          </a:p>
          <a:p>
            <a:pPr marL="0" indent="0">
              <a:buNone/>
            </a:pPr>
            <a:endParaRPr lang="en-US" altLang="ja-JP" b="1" dirty="0"/>
          </a:p>
          <a:p>
            <a:pPr marL="0" indent="0">
              <a:buNone/>
            </a:pPr>
            <a:r>
              <a:rPr lang="en-US" altLang="ja-JP" b="1" dirty="0"/>
              <a:t>《</a:t>
            </a:r>
            <a:r>
              <a:rPr lang="ja-JP" altLang="en-US" sz="2800" b="1" dirty="0"/>
              <a:t>感染経路</a:t>
            </a:r>
            <a:r>
              <a:rPr lang="en-US" altLang="ja-JP" b="1" dirty="0"/>
              <a:t>》</a:t>
            </a:r>
          </a:p>
          <a:p>
            <a:pPr marL="0" indent="0">
              <a:buNone/>
            </a:pPr>
            <a:r>
              <a:rPr lang="ja-JP" altLang="en-US" b="1" dirty="0"/>
              <a:t>　</a:t>
            </a:r>
            <a:r>
              <a:rPr lang="ja-JP" altLang="en-US" sz="2400" b="1" dirty="0"/>
              <a:t>飛沫感染、接触感染</a:t>
            </a:r>
            <a:endParaRPr lang="en-US" altLang="ja-JP" sz="2400" b="1" dirty="0"/>
          </a:p>
          <a:p>
            <a:pPr marL="0" indent="0">
              <a:buNone/>
            </a:pPr>
            <a:r>
              <a:rPr lang="ja-JP" altLang="en-US" sz="2400" b="1" dirty="0"/>
              <a:t>　</a:t>
            </a:r>
            <a:r>
              <a:rPr lang="ja-JP" altLang="en-US" sz="2400" b="1" dirty="0">
                <a:solidFill>
                  <a:srgbClr val="FF0000"/>
                </a:solidFill>
              </a:rPr>
              <a:t>病原体が付着した手で口や鼻に触れることで感染</a:t>
            </a:r>
            <a:endParaRPr lang="en-US" altLang="ja-JP" sz="2400" b="1" dirty="0">
              <a:solidFill>
                <a:srgbClr val="FF0000"/>
              </a:solidFill>
            </a:endParaRPr>
          </a:p>
        </p:txBody>
      </p:sp>
    </p:spTree>
    <p:extLst>
      <p:ext uri="{BB962C8B-B14F-4D97-AF65-F5344CB8AC3E}">
        <p14:creationId xmlns:p14="http://schemas.microsoft.com/office/powerpoint/2010/main" val="2578560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9E0ECF-C2FE-B10C-3DC6-731486F4882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A52AB99E-96EE-6A96-56FA-4C846E73A9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60"/>
            <a:ext cx="12192000" cy="6848839"/>
          </a:xfrm>
        </p:spPr>
      </p:pic>
    </p:spTree>
    <p:extLst>
      <p:ext uri="{BB962C8B-B14F-4D97-AF65-F5344CB8AC3E}">
        <p14:creationId xmlns:p14="http://schemas.microsoft.com/office/powerpoint/2010/main" val="7048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C53CB4-E007-B881-967B-24B493DFBEA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6D2A9D5-A665-D33F-A802-D4BCCE2C197B}"/>
              </a:ext>
            </a:extLst>
          </p:cNvPr>
          <p:cNvSpPr>
            <a:spLocks noGrp="1"/>
          </p:cNvSpPr>
          <p:nvPr>
            <p:ph idx="1"/>
          </p:nvPr>
        </p:nvSpPr>
        <p:spPr/>
        <p:txBody>
          <a:bodyPr/>
          <a:lstStyle/>
          <a:p>
            <a:pPr marL="0" indent="0">
              <a:buNone/>
            </a:pPr>
            <a:r>
              <a:rPr lang="ja-JP" altLang="en-US" sz="2800" b="1" i="1" dirty="0"/>
              <a:t>毎年冬に流行すると言えば、</a:t>
            </a:r>
            <a:endParaRPr lang="en-US" altLang="ja-JP" sz="2800" b="1" i="1" dirty="0"/>
          </a:p>
          <a:p>
            <a:pPr marL="0" indent="0">
              <a:buNone/>
            </a:pPr>
            <a:endParaRPr kumimoji="1" lang="en-US" altLang="ja-JP" b="1" dirty="0"/>
          </a:p>
          <a:p>
            <a:pPr marL="0" indent="0" algn="ctr">
              <a:buNone/>
            </a:pPr>
            <a:r>
              <a:rPr lang="ja-JP" altLang="en-US" sz="4000" b="1" i="1" u="sng" dirty="0">
                <a:solidFill>
                  <a:srgbClr val="FF0000"/>
                </a:solidFill>
              </a:rPr>
              <a:t>インフルエンザウイルス！！</a:t>
            </a:r>
            <a:endParaRPr lang="en-US" altLang="ja-JP" sz="4000" b="1" i="1" u="sng" dirty="0">
              <a:solidFill>
                <a:srgbClr val="FF0000"/>
              </a:solidFill>
            </a:endParaRPr>
          </a:p>
          <a:p>
            <a:pPr marL="0" indent="0">
              <a:buNone/>
            </a:pPr>
            <a:endParaRPr kumimoji="1" lang="en-US" altLang="ja-JP" b="1" dirty="0"/>
          </a:p>
          <a:p>
            <a:pPr marL="0" indent="0">
              <a:buNone/>
            </a:pPr>
            <a:r>
              <a:rPr lang="ja-JP" altLang="en-US" sz="2400" b="1" dirty="0"/>
              <a:t>去年の冬にインフルエンザにかかった人は少なかったんです！</a:t>
            </a:r>
            <a:endParaRPr lang="en-US" altLang="ja-JP" sz="2400" b="1" dirty="0"/>
          </a:p>
          <a:p>
            <a:pPr marL="0" indent="0">
              <a:buNone/>
            </a:pPr>
            <a:r>
              <a:rPr lang="ja-JP" altLang="en-US" sz="2400" b="1" dirty="0"/>
              <a:t>そういえばそうかも！！</a:t>
            </a:r>
            <a:endParaRPr lang="en-US" altLang="ja-JP" sz="2400" b="1" dirty="0"/>
          </a:p>
          <a:p>
            <a:pPr marL="0" indent="0">
              <a:buNone/>
            </a:pPr>
            <a:r>
              <a:rPr lang="ja-JP" altLang="en-US" sz="2400" b="1" dirty="0"/>
              <a:t>、、、なんて思っていただけたら嬉しいです！！</a:t>
            </a:r>
            <a:endParaRPr lang="en-US" altLang="ja-JP" sz="2400" b="1" dirty="0"/>
          </a:p>
        </p:txBody>
      </p:sp>
    </p:spTree>
    <p:extLst>
      <p:ext uri="{BB962C8B-B14F-4D97-AF65-F5344CB8AC3E}">
        <p14:creationId xmlns:p14="http://schemas.microsoft.com/office/powerpoint/2010/main" val="341212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9D843-60BF-EE18-2479-2A8E4F02374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DE17D56-99DF-1846-0E7E-EBE5BD8287A4}"/>
              </a:ext>
            </a:extLst>
          </p:cNvPr>
          <p:cNvSpPr>
            <a:spLocks noGrp="1"/>
          </p:cNvSpPr>
          <p:nvPr>
            <p:ph idx="1"/>
          </p:nvPr>
        </p:nvSpPr>
        <p:spPr>
          <a:xfrm>
            <a:off x="3526971" y="289248"/>
            <a:ext cx="7601513" cy="6130213"/>
          </a:xfrm>
        </p:spPr>
        <p:txBody>
          <a:bodyPr>
            <a:normAutofit fontScale="92500" lnSpcReduction="10000"/>
          </a:bodyPr>
          <a:lstStyle/>
          <a:p>
            <a:r>
              <a:rPr kumimoji="1" lang="en-US" altLang="ja-JP" sz="4300" b="1" u="sng" dirty="0">
                <a:solidFill>
                  <a:srgbClr val="FF0000"/>
                </a:solidFill>
              </a:rPr>
              <a:t>RS</a:t>
            </a:r>
            <a:r>
              <a:rPr kumimoji="1" lang="ja-JP" altLang="en-US" sz="4300" b="1" u="sng" dirty="0">
                <a:solidFill>
                  <a:srgbClr val="FF0000"/>
                </a:solidFill>
              </a:rPr>
              <a:t>ウイルス</a:t>
            </a:r>
            <a:endParaRPr kumimoji="1" lang="en-US" altLang="ja-JP" sz="4300" b="1" u="sng" dirty="0">
              <a:solidFill>
                <a:srgbClr val="FF0000"/>
              </a:solidFill>
            </a:endParaRPr>
          </a:p>
          <a:p>
            <a:pPr marL="0" indent="0">
              <a:buNone/>
            </a:pPr>
            <a:endParaRPr lang="en-US" altLang="ja-JP" b="1" dirty="0"/>
          </a:p>
          <a:p>
            <a:pPr marL="0" indent="0">
              <a:buNone/>
            </a:pPr>
            <a:r>
              <a:rPr kumimoji="1" lang="en-US" altLang="ja-JP" sz="2800" b="1" dirty="0"/>
              <a:t>《</a:t>
            </a:r>
            <a:r>
              <a:rPr kumimoji="1" lang="ja-JP" altLang="en-US" sz="2800" b="1" dirty="0"/>
              <a:t>症状</a:t>
            </a:r>
            <a:r>
              <a:rPr kumimoji="1" lang="en-US" altLang="ja-JP" sz="2800" b="1" dirty="0"/>
              <a:t>》</a:t>
            </a:r>
          </a:p>
          <a:p>
            <a:pPr marL="0" indent="0">
              <a:buNone/>
            </a:pPr>
            <a:r>
              <a:rPr lang="ja-JP" altLang="en-US" sz="2800" b="1" dirty="0"/>
              <a:t>　発熱、鼻水等々</a:t>
            </a:r>
            <a:endParaRPr lang="en-US" altLang="ja-JP" sz="2800" b="1" dirty="0"/>
          </a:p>
          <a:p>
            <a:pPr marL="0" indent="0">
              <a:buNone/>
            </a:pPr>
            <a:r>
              <a:rPr kumimoji="1" lang="ja-JP" altLang="en-US" sz="2800" b="1" dirty="0"/>
              <a:t>　</a:t>
            </a:r>
            <a:r>
              <a:rPr kumimoji="1" lang="ja-JP" altLang="en-US" sz="2800" b="1" dirty="0">
                <a:solidFill>
                  <a:srgbClr val="FF0000"/>
                </a:solidFill>
              </a:rPr>
              <a:t>多くは軽症</a:t>
            </a:r>
            <a:r>
              <a:rPr kumimoji="1" lang="ja-JP" altLang="en-US" sz="2800" b="1" dirty="0"/>
              <a:t>で済むが、細気管支炎や肺炎に発展していく場合も</a:t>
            </a:r>
            <a:endParaRPr kumimoji="1" lang="en-US" altLang="ja-JP" sz="2800" b="1" dirty="0"/>
          </a:p>
          <a:p>
            <a:pPr marL="0" indent="0">
              <a:buNone/>
            </a:pPr>
            <a:endParaRPr lang="en-US" altLang="ja-JP" sz="2800" b="1" dirty="0"/>
          </a:p>
          <a:p>
            <a:pPr marL="0" indent="0">
              <a:buNone/>
            </a:pPr>
            <a:r>
              <a:rPr kumimoji="1" lang="en-US" altLang="ja-JP" sz="2800" b="1" dirty="0"/>
              <a:t>《</a:t>
            </a:r>
            <a:r>
              <a:rPr kumimoji="1" lang="ja-JP" altLang="en-US" sz="2800" b="1" dirty="0"/>
              <a:t>感染経路</a:t>
            </a:r>
            <a:r>
              <a:rPr kumimoji="1" lang="en-US" altLang="ja-JP" sz="2800" b="1" dirty="0"/>
              <a:t>》</a:t>
            </a:r>
          </a:p>
          <a:p>
            <a:pPr marL="0" indent="0">
              <a:buNone/>
            </a:pPr>
            <a:r>
              <a:rPr lang="ja-JP" altLang="en-US" sz="2800" b="1" dirty="0"/>
              <a:t>　飛沫感染、接触感染</a:t>
            </a:r>
            <a:endParaRPr lang="en-US" altLang="ja-JP" sz="2800" b="1" dirty="0"/>
          </a:p>
          <a:p>
            <a:pPr marL="0" indent="0">
              <a:buNone/>
            </a:pPr>
            <a:r>
              <a:rPr kumimoji="1" lang="ja-JP" altLang="en-US" sz="2800" b="1" dirty="0"/>
              <a:t>　感染している人との濃厚接触者</a:t>
            </a:r>
            <a:endParaRPr kumimoji="1" lang="en-US" altLang="ja-JP" sz="2800" b="1" dirty="0"/>
          </a:p>
          <a:p>
            <a:pPr marL="0" indent="0">
              <a:buNone/>
            </a:pPr>
            <a:r>
              <a:rPr lang="ja-JP" altLang="en-US" sz="2800" b="1" dirty="0"/>
              <a:t>　</a:t>
            </a:r>
            <a:r>
              <a:rPr lang="ja-JP" altLang="en-US" sz="2800" b="1" dirty="0">
                <a:solidFill>
                  <a:srgbClr val="FF0000"/>
                </a:solidFill>
              </a:rPr>
              <a:t>ウイルスがついている手指やもの</a:t>
            </a:r>
            <a:r>
              <a:rPr lang="ja-JP" altLang="en-US" sz="2800" b="1" dirty="0"/>
              <a:t>（ドアノブ、おもちゃ等々）</a:t>
            </a:r>
            <a:r>
              <a:rPr lang="ja-JP" altLang="en-US" sz="2800" b="1" dirty="0">
                <a:solidFill>
                  <a:srgbClr val="FF0000"/>
                </a:solidFill>
              </a:rPr>
              <a:t>を触ったり舐めたりする</a:t>
            </a:r>
            <a:r>
              <a:rPr lang="ja-JP" altLang="en-US" sz="2800" b="1" dirty="0"/>
              <a:t>間接的な接触感染</a:t>
            </a:r>
            <a:endParaRPr kumimoji="1" lang="ja-JP" altLang="en-US" sz="2800" b="1" dirty="0"/>
          </a:p>
        </p:txBody>
      </p:sp>
    </p:spTree>
    <p:extLst>
      <p:ext uri="{BB962C8B-B14F-4D97-AF65-F5344CB8AC3E}">
        <p14:creationId xmlns:p14="http://schemas.microsoft.com/office/powerpoint/2010/main" val="454036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6BD704-52BC-2043-D007-E624A4A274E7}"/>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EB5490D2-4D34-E0FC-A070-3E738029A3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4458" r="50777"/>
          <a:stretch/>
        </p:blipFill>
        <p:spPr>
          <a:xfrm>
            <a:off x="0" y="0"/>
            <a:ext cx="12191999" cy="6759741"/>
          </a:xfrm>
        </p:spPr>
      </p:pic>
    </p:spTree>
    <p:extLst>
      <p:ext uri="{BB962C8B-B14F-4D97-AF65-F5344CB8AC3E}">
        <p14:creationId xmlns:p14="http://schemas.microsoft.com/office/powerpoint/2010/main" val="3213626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106E40-8E29-6FCC-F652-F6B460804EE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D7047AC-7A39-A093-D710-EC3DE8C51244}"/>
              </a:ext>
            </a:extLst>
          </p:cNvPr>
          <p:cNvSpPr>
            <a:spLocks noGrp="1"/>
          </p:cNvSpPr>
          <p:nvPr>
            <p:ph idx="1"/>
          </p:nvPr>
        </p:nvSpPr>
        <p:spPr>
          <a:xfrm>
            <a:off x="3869268" y="864107"/>
            <a:ext cx="7315200" cy="5303427"/>
          </a:xfrm>
        </p:spPr>
        <p:txBody>
          <a:bodyPr>
            <a:normAutofit/>
          </a:bodyPr>
          <a:lstStyle/>
          <a:p>
            <a:r>
              <a:rPr kumimoji="1" lang="ja-JP" altLang="en-US" sz="4000" b="1" u="sng" dirty="0">
                <a:solidFill>
                  <a:srgbClr val="FF0000"/>
                </a:solidFill>
              </a:rPr>
              <a:t>手足口病（三大夏風邪）</a:t>
            </a:r>
            <a:endParaRPr kumimoji="1" lang="en-US" altLang="ja-JP" sz="4000" b="1" u="sng" dirty="0">
              <a:solidFill>
                <a:srgbClr val="FF0000"/>
              </a:solidFill>
            </a:endParaRPr>
          </a:p>
          <a:p>
            <a:pPr marL="0" indent="0">
              <a:buNone/>
            </a:pPr>
            <a:r>
              <a:rPr lang="en-US" altLang="ja-JP" sz="2800" b="1" dirty="0"/>
              <a:t>《</a:t>
            </a:r>
            <a:r>
              <a:rPr lang="ja-JP" altLang="en-US" sz="2800" b="1" dirty="0"/>
              <a:t>症状</a:t>
            </a:r>
            <a:r>
              <a:rPr lang="en-US" altLang="ja-JP" sz="2800" b="1" dirty="0"/>
              <a:t>》</a:t>
            </a:r>
          </a:p>
          <a:p>
            <a:pPr marL="0" indent="0">
              <a:buNone/>
            </a:pPr>
            <a:r>
              <a:rPr kumimoji="1" lang="ja-JP" altLang="en-US" sz="2800" b="1" dirty="0"/>
              <a:t>　口のなか、手のひらや足の裏などに小さな水膨れ、発熱等々</a:t>
            </a:r>
            <a:endParaRPr kumimoji="1" lang="en-US" altLang="ja-JP" sz="2800" b="1" dirty="0"/>
          </a:p>
          <a:p>
            <a:pPr marL="0" indent="0">
              <a:buNone/>
            </a:pPr>
            <a:r>
              <a:rPr lang="ja-JP" altLang="en-US" sz="2800" b="1" dirty="0"/>
              <a:t>　小さな子供に多い</a:t>
            </a:r>
            <a:endParaRPr kumimoji="1" lang="en-US" altLang="ja-JP" sz="2800" b="1" dirty="0"/>
          </a:p>
          <a:p>
            <a:pPr marL="0" indent="0">
              <a:buNone/>
            </a:pPr>
            <a:endParaRPr lang="en-US" altLang="ja-JP" sz="2800" b="1" dirty="0"/>
          </a:p>
          <a:p>
            <a:pPr marL="0" indent="0">
              <a:buNone/>
            </a:pPr>
            <a:r>
              <a:rPr kumimoji="1" lang="en-US" altLang="ja-JP" sz="2800" b="1" dirty="0"/>
              <a:t>《</a:t>
            </a:r>
            <a:r>
              <a:rPr kumimoji="1" lang="ja-JP" altLang="en-US" sz="2800" b="1" dirty="0"/>
              <a:t>感染経路</a:t>
            </a:r>
            <a:r>
              <a:rPr kumimoji="1" lang="en-US" altLang="ja-JP" sz="2800" b="1" dirty="0"/>
              <a:t>》</a:t>
            </a:r>
          </a:p>
          <a:p>
            <a:pPr marL="0" indent="0">
              <a:buNone/>
            </a:pPr>
            <a:r>
              <a:rPr lang="ja-JP" altLang="en-US" sz="2800" b="1" dirty="0"/>
              <a:t>　飛沫感染、接触感染</a:t>
            </a:r>
            <a:endParaRPr lang="en-US" altLang="ja-JP" sz="2800" b="1" dirty="0"/>
          </a:p>
          <a:p>
            <a:pPr marL="0" indent="0">
              <a:buNone/>
            </a:pPr>
            <a:r>
              <a:rPr kumimoji="1" lang="ja-JP" altLang="en-US" sz="2800" b="1" dirty="0"/>
              <a:t>　</a:t>
            </a:r>
            <a:r>
              <a:rPr kumimoji="1" lang="ja-JP" altLang="en-US" sz="2800" b="1" dirty="0">
                <a:solidFill>
                  <a:srgbClr val="FF0000"/>
                </a:solidFill>
              </a:rPr>
              <a:t>なめて唾液のついた</a:t>
            </a:r>
            <a:r>
              <a:rPr lang="ja-JP" altLang="en-US" sz="2800" b="1" dirty="0">
                <a:solidFill>
                  <a:srgbClr val="FF0000"/>
                </a:solidFill>
              </a:rPr>
              <a:t>おもちゃの貸し借り、排泄物からの感染</a:t>
            </a:r>
            <a:endParaRPr kumimoji="1" lang="ja-JP" altLang="en-US" sz="2800" b="1" dirty="0">
              <a:solidFill>
                <a:srgbClr val="FF0000"/>
              </a:solidFill>
            </a:endParaRPr>
          </a:p>
        </p:txBody>
      </p:sp>
    </p:spTree>
    <p:extLst>
      <p:ext uri="{BB962C8B-B14F-4D97-AF65-F5344CB8AC3E}">
        <p14:creationId xmlns:p14="http://schemas.microsoft.com/office/powerpoint/2010/main" val="1482916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C99EC-3B88-71F5-C7F1-3919B42D8EC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1B973E63-E21D-4A5F-3736-700EB6FF70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876" t="-359" b="67412"/>
          <a:stretch/>
        </p:blipFill>
        <p:spPr>
          <a:xfrm>
            <a:off x="1" y="0"/>
            <a:ext cx="12192000" cy="7688062"/>
          </a:xfrm>
        </p:spPr>
      </p:pic>
    </p:spTree>
    <p:extLst>
      <p:ext uri="{BB962C8B-B14F-4D97-AF65-F5344CB8AC3E}">
        <p14:creationId xmlns:p14="http://schemas.microsoft.com/office/powerpoint/2010/main" val="301072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E0C250-750F-4C62-448A-D9EFD42150E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1DBB33E-1536-26F0-DD11-A2EC54A5BE1A}"/>
              </a:ext>
            </a:extLst>
          </p:cNvPr>
          <p:cNvSpPr>
            <a:spLocks noGrp="1"/>
          </p:cNvSpPr>
          <p:nvPr>
            <p:ph idx="1"/>
          </p:nvPr>
        </p:nvSpPr>
        <p:spPr>
          <a:xfrm>
            <a:off x="3869268" y="503853"/>
            <a:ext cx="7315200" cy="5794309"/>
          </a:xfrm>
        </p:spPr>
        <p:txBody>
          <a:bodyPr>
            <a:normAutofit lnSpcReduction="10000"/>
          </a:bodyPr>
          <a:lstStyle/>
          <a:p>
            <a:r>
              <a:rPr kumimoji="1" lang="ja-JP" altLang="en-US" sz="3600" b="1" u="sng" dirty="0">
                <a:solidFill>
                  <a:srgbClr val="FF0000"/>
                </a:solidFill>
              </a:rPr>
              <a:t>ヘルパンギーナ（三大夏風邪）</a:t>
            </a:r>
            <a:endParaRPr kumimoji="1" lang="en-US" altLang="ja-JP" sz="3600" b="1" u="sng" dirty="0">
              <a:solidFill>
                <a:srgbClr val="FF0000"/>
              </a:solidFill>
            </a:endParaRPr>
          </a:p>
          <a:p>
            <a:pPr marL="0" indent="0">
              <a:buNone/>
            </a:pPr>
            <a:r>
              <a:rPr kumimoji="1" lang="en-US" altLang="ja-JP" sz="2800" b="1" dirty="0"/>
              <a:t>《</a:t>
            </a:r>
            <a:r>
              <a:rPr kumimoji="1" lang="ja-JP" altLang="en-US" sz="2800" b="1" dirty="0"/>
              <a:t>症状</a:t>
            </a:r>
            <a:r>
              <a:rPr kumimoji="1" lang="en-US" altLang="ja-JP" sz="2800" b="1" dirty="0"/>
              <a:t>》</a:t>
            </a:r>
          </a:p>
          <a:p>
            <a:pPr marL="0" indent="0">
              <a:buNone/>
            </a:pPr>
            <a:r>
              <a:rPr lang="ja-JP" altLang="en-US" sz="2800" b="1" dirty="0"/>
              <a:t>　３９．０以上の発熱、のどの痛み腫れ、</a:t>
            </a:r>
            <a:endParaRPr lang="en-US" altLang="ja-JP" sz="2800" b="1" dirty="0"/>
          </a:p>
          <a:p>
            <a:pPr marL="0" indent="0">
              <a:buNone/>
            </a:pPr>
            <a:r>
              <a:rPr lang="ja-JP" altLang="en-US" sz="2800" b="1" dirty="0"/>
              <a:t>　のどに小さな水泡ができる等々</a:t>
            </a:r>
            <a:endParaRPr lang="en-US" altLang="ja-JP" sz="2800" b="1" dirty="0"/>
          </a:p>
          <a:p>
            <a:pPr marL="0" indent="0">
              <a:buNone/>
            </a:pPr>
            <a:endParaRPr kumimoji="1" lang="en-US" altLang="ja-JP" sz="2800" b="1" dirty="0"/>
          </a:p>
          <a:p>
            <a:pPr marL="0" indent="0">
              <a:buNone/>
            </a:pPr>
            <a:r>
              <a:rPr lang="en-US" altLang="ja-JP" sz="2800" b="1" dirty="0"/>
              <a:t>《</a:t>
            </a:r>
            <a:r>
              <a:rPr lang="ja-JP" altLang="en-US" sz="2800" b="1" dirty="0"/>
              <a:t>感染経路</a:t>
            </a:r>
            <a:r>
              <a:rPr lang="en-US" altLang="ja-JP" sz="2800" b="1" dirty="0"/>
              <a:t>》</a:t>
            </a:r>
          </a:p>
          <a:p>
            <a:pPr marL="0" indent="0">
              <a:buNone/>
            </a:pPr>
            <a:r>
              <a:rPr kumimoji="1" lang="ja-JP" altLang="en-US" sz="2800" b="1" dirty="0"/>
              <a:t>　飛沫感染、接触感染</a:t>
            </a:r>
            <a:endParaRPr kumimoji="1" lang="en-US" altLang="ja-JP" sz="2800" b="1" dirty="0"/>
          </a:p>
          <a:p>
            <a:pPr marL="0" indent="0">
              <a:buNone/>
            </a:pPr>
            <a:r>
              <a:rPr lang="ja-JP" altLang="en-US" sz="2800" b="1" dirty="0"/>
              <a:t>　水泡の内容物、排泄物についているウイルスが手を介し、</a:t>
            </a:r>
            <a:r>
              <a:rPr lang="ja-JP" altLang="en-US" sz="2800" b="1" dirty="0">
                <a:solidFill>
                  <a:srgbClr val="FF0000"/>
                </a:solidFill>
              </a:rPr>
              <a:t>口や眼の粘膜に入り感染</a:t>
            </a:r>
            <a:r>
              <a:rPr lang="ja-JP" altLang="en-US" sz="2800" b="1" dirty="0"/>
              <a:t>（経口、接触感染）、</a:t>
            </a:r>
            <a:r>
              <a:rPr lang="ja-JP" altLang="en-US" sz="2800" b="1" dirty="0">
                <a:solidFill>
                  <a:srgbClr val="FF0000"/>
                </a:solidFill>
              </a:rPr>
              <a:t>なめて唾液のついたおもちゃの貸し借り</a:t>
            </a:r>
            <a:endParaRPr kumimoji="1" lang="en-US" altLang="ja-JP" sz="2800" b="1" dirty="0">
              <a:solidFill>
                <a:srgbClr val="FF0000"/>
              </a:solidFill>
            </a:endParaRPr>
          </a:p>
          <a:p>
            <a:pPr marL="0" indent="0">
              <a:buNone/>
            </a:pPr>
            <a:r>
              <a:rPr lang="ja-JP" altLang="en-US" sz="2800" dirty="0"/>
              <a:t>　</a:t>
            </a:r>
            <a:endParaRPr kumimoji="1" lang="ja-JP" altLang="en-US" dirty="0"/>
          </a:p>
        </p:txBody>
      </p:sp>
    </p:spTree>
    <p:extLst>
      <p:ext uri="{BB962C8B-B14F-4D97-AF65-F5344CB8AC3E}">
        <p14:creationId xmlns:p14="http://schemas.microsoft.com/office/powerpoint/2010/main" val="718754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395E1-70CE-8E99-1A4D-16A2D1FC502F}"/>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A7F453EE-52D5-5AEE-C918-DE62C9285C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494" t="31544" r="1203" b="33264"/>
          <a:stretch/>
        </p:blipFill>
        <p:spPr>
          <a:xfrm>
            <a:off x="0" y="0"/>
            <a:ext cx="12192000" cy="6858000"/>
          </a:xfrm>
        </p:spPr>
      </p:pic>
    </p:spTree>
    <p:extLst>
      <p:ext uri="{BB962C8B-B14F-4D97-AF65-F5344CB8AC3E}">
        <p14:creationId xmlns:p14="http://schemas.microsoft.com/office/powerpoint/2010/main" val="3194182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F680C-62C1-5FF7-93DA-A7197C34BA2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0E61193-94D9-B53D-E334-00E3BECD3A44}"/>
              </a:ext>
            </a:extLst>
          </p:cNvPr>
          <p:cNvSpPr>
            <a:spLocks noGrp="1"/>
          </p:cNvSpPr>
          <p:nvPr>
            <p:ph idx="1"/>
          </p:nvPr>
        </p:nvSpPr>
        <p:spPr>
          <a:xfrm>
            <a:off x="3869267" y="625151"/>
            <a:ext cx="7766005" cy="6027576"/>
          </a:xfrm>
        </p:spPr>
        <p:txBody>
          <a:bodyPr>
            <a:normAutofit lnSpcReduction="10000"/>
          </a:bodyPr>
          <a:lstStyle/>
          <a:p>
            <a:r>
              <a:rPr kumimoji="1" lang="ja-JP" altLang="en-US" sz="4400" b="1" u="sng" dirty="0">
                <a:solidFill>
                  <a:srgbClr val="FF0000"/>
                </a:solidFill>
              </a:rPr>
              <a:t>感染性胃腸炎</a:t>
            </a:r>
            <a:endParaRPr kumimoji="1" lang="en-US" altLang="ja-JP" b="1" u="sng" dirty="0">
              <a:solidFill>
                <a:srgbClr val="FF0000"/>
              </a:solidFill>
            </a:endParaRPr>
          </a:p>
          <a:p>
            <a:pPr marL="0" indent="0">
              <a:buNone/>
            </a:pPr>
            <a:r>
              <a:rPr lang="en-US" altLang="ja-JP" sz="2800" b="1" dirty="0"/>
              <a:t>《</a:t>
            </a:r>
            <a:r>
              <a:rPr lang="ja-JP" altLang="en-US" sz="2800" b="1" dirty="0"/>
              <a:t>症状</a:t>
            </a:r>
            <a:r>
              <a:rPr lang="en-US" altLang="ja-JP" sz="2800" b="1" dirty="0"/>
              <a:t>》</a:t>
            </a:r>
          </a:p>
          <a:p>
            <a:pPr marL="0" indent="0">
              <a:buNone/>
            </a:pPr>
            <a:r>
              <a:rPr lang="ja-JP" altLang="en-US" sz="2800" b="1" dirty="0"/>
              <a:t>　吐き気、嘔吐、下痢、発熱等々</a:t>
            </a:r>
            <a:endParaRPr lang="en-US" altLang="ja-JP" sz="2800" b="1" dirty="0"/>
          </a:p>
          <a:p>
            <a:pPr marL="0" indent="0">
              <a:buNone/>
            </a:pPr>
            <a:endParaRPr lang="en-US" altLang="ja-JP" sz="2800" b="1" dirty="0"/>
          </a:p>
          <a:p>
            <a:pPr marL="0" indent="0">
              <a:buNone/>
            </a:pPr>
            <a:r>
              <a:rPr lang="en-US" altLang="ja-JP" sz="2800" b="1" dirty="0"/>
              <a:t>《</a:t>
            </a:r>
            <a:r>
              <a:rPr lang="ja-JP" altLang="en-US" sz="2800" b="1" dirty="0"/>
              <a:t>原因</a:t>
            </a:r>
            <a:r>
              <a:rPr lang="en-US" altLang="ja-JP" sz="2800" b="1" dirty="0"/>
              <a:t>》</a:t>
            </a:r>
          </a:p>
          <a:p>
            <a:pPr marL="0" indent="0">
              <a:buNone/>
            </a:pPr>
            <a:r>
              <a:rPr lang="ja-JP" altLang="en-US" sz="2800" b="1" dirty="0"/>
              <a:t>ノロウイルスやロタウイルス等のウイルス</a:t>
            </a:r>
            <a:endParaRPr lang="en-US" altLang="ja-JP" sz="2800" b="1" dirty="0"/>
          </a:p>
          <a:p>
            <a:pPr marL="0" indent="0">
              <a:buNone/>
            </a:pPr>
            <a:endParaRPr lang="en-US" altLang="ja-JP" sz="2800" b="1" dirty="0"/>
          </a:p>
          <a:p>
            <a:pPr marL="0" indent="0">
              <a:buNone/>
            </a:pPr>
            <a:r>
              <a:rPr lang="en-US" altLang="ja-JP" sz="2800" b="1" dirty="0"/>
              <a:t>《</a:t>
            </a:r>
            <a:r>
              <a:rPr lang="ja-JP" altLang="en-US" sz="2800" b="1" dirty="0"/>
              <a:t>感染経路</a:t>
            </a:r>
            <a:r>
              <a:rPr lang="en-US" altLang="ja-JP" sz="2800" b="1" dirty="0"/>
              <a:t>》</a:t>
            </a:r>
          </a:p>
          <a:p>
            <a:pPr marL="0" indent="0">
              <a:buNone/>
            </a:pPr>
            <a:r>
              <a:rPr lang="ja-JP" altLang="en-US" sz="2800" b="1" dirty="0"/>
              <a:t>接触感染、経口感染</a:t>
            </a:r>
            <a:endParaRPr lang="en-US" altLang="ja-JP" sz="2800" b="1" dirty="0"/>
          </a:p>
          <a:p>
            <a:pPr marL="0" indent="0">
              <a:buNone/>
            </a:pPr>
            <a:r>
              <a:rPr lang="ja-JP" altLang="en-US" sz="2800" b="1" dirty="0">
                <a:solidFill>
                  <a:srgbClr val="FF0000"/>
                </a:solidFill>
              </a:rPr>
              <a:t>汚染された食品を食べたり</a:t>
            </a:r>
            <a:r>
              <a:rPr lang="ja-JP" altLang="en-US" sz="2800" b="1" dirty="0"/>
              <a:t>、</a:t>
            </a:r>
            <a:r>
              <a:rPr lang="ja-JP" altLang="en-US" sz="2800" b="1" dirty="0">
                <a:solidFill>
                  <a:srgbClr val="FF0000"/>
                </a:solidFill>
              </a:rPr>
              <a:t>病原体が付着した手で口に触れたりすることで感染</a:t>
            </a:r>
            <a:endParaRPr lang="en-US" altLang="ja-JP" sz="2800" b="1" dirty="0">
              <a:solidFill>
                <a:srgbClr val="FF0000"/>
              </a:solidFill>
            </a:endParaRPr>
          </a:p>
          <a:p>
            <a:pPr marL="0" indent="0">
              <a:buNone/>
            </a:pPr>
            <a:r>
              <a:rPr lang="ja-JP" altLang="en-US" sz="2800" b="1" dirty="0"/>
              <a:t>　</a:t>
            </a:r>
            <a:endParaRPr lang="en-US" altLang="ja-JP" sz="2800" b="1" dirty="0"/>
          </a:p>
          <a:p>
            <a:pPr marL="0" indent="0">
              <a:buNone/>
            </a:pPr>
            <a:endParaRPr kumimoji="1" lang="ja-JP" altLang="en-US" dirty="0"/>
          </a:p>
        </p:txBody>
      </p:sp>
    </p:spTree>
    <p:extLst>
      <p:ext uri="{BB962C8B-B14F-4D97-AF65-F5344CB8AC3E}">
        <p14:creationId xmlns:p14="http://schemas.microsoft.com/office/powerpoint/2010/main" val="4227659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19F9B-73F1-1917-B3EE-1DA4D5286A1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31C0AE8D-1D4A-D0C9-D699-23154D0C60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390" t="66435"/>
          <a:stretch/>
        </p:blipFill>
        <p:spPr>
          <a:xfrm>
            <a:off x="1" y="0"/>
            <a:ext cx="12192000" cy="6676847"/>
          </a:xfrm>
        </p:spPr>
      </p:pic>
    </p:spTree>
    <p:extLst>
      <p:ext uri="{BB962C8B-B14F-4D97-AF65-F5344CB8AC3E}">
        <p14:creationId xmlns:p14="http://schemas.microsoft.com/office/powerpoint/2010/main" val="2455343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DC1CD9-62A0-B254-D265-B23635FF8D39}"/>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316A961A-9BFE-1CAA-A74E-140D4FA0F7A0}"/>
              </a:ext>
            </a:extLst>
          </p:cNvPr>
          <p:cNvSpPr>
            <a:spLocks noGrp="1"/>
          </p:cNvSpPr>
          <p:nvPr>
            <p:ph idx="1"/>
          </p:nvPr>
        </p:nvSpPr>
        <p:spPr/>
        <p:txBody>
          <a:bodyPr/>
          <a:lstStyle/>
          <a:p>
            <a:pPr marL="0" indent="0">
              <a:buNone/>
            </a:pPr>
            <a:r>
              <a:rPr kumimoji="1" lang="ja-JP" altLang="en-US" sz="2400" b="1" dirty="0"/>
              <a:t>グラフから分かるようにコロナ前よりも感染症の数は減少</a:t>
            </a:r>
            <a:endParaRPr kumimoji="1" lang="en-US" altLang="ja-JP" sz="2400" b="1" dirty="0"/>
          </a:p>
          <a:p>
            <a:pPr marL="0" indent="0">
              <a:buNone/>
            </a:pPr>
            <a:r>
              <a:rPr lang="ja-JP" altLang="en-US" sz="2400" b="1" dirty="0"/>
              <a:t>手洗いやうがい、マスクの感染症対策の効果</a:t>
            </a:r>
            <a:endParaRPr lang="en-US" altLang="ja-JP" sz="2400" b="1" dirty="0"/>
          </a:p>
          <a:p>
            <a:pPr marL="0" indent="0" algn="ctr">
              <a:buNone/>
            </a:pPr>
            <a:r>
              <a:rPr kumimoji="1" lang="ja-JP" altLang="en-US" sz="3200" b="1" dirty="0">
                <a:solidFill>
                  <a:schemeClr val="tx1"/>
                </a:solidFill>
              </a:rPr>
              <a:t>⇩</a:t>
            </a:r>
            <a:endParaRPr kumimoji="1" lang="en-US" altLang="ja-JP" sz="3200" b="1" dirty="0">
              <a:solidFill>
                <a:schemeClr val="tx1"/>
              </a:solidFill>
            </a:endParaRPr>
          </a:p>
          <a:p>
            <a:pPr marL="0" indent="0" algn="ctr">
              <a:buNone/>
            </a:pPr>
            <a:r>
              <a:rPr lang="ja-JP" altLang="en-US" sz="3200" b="1" u="sng" dirty="0">
                <a:solidFill>
                  <a:srgbClr val="FF0000"/>
                </a:solidFill>
              </a:rPr>
              <a:t>手洗いは様々な病気から世界の人々を救う第１歩であること</a:t>
            </a:r>
            <a:endParaRPr kumimoji="1" lang="ja-JP" altLang="en-US" sz="3200" b="1" u="sng" dirty="0">
              <a:solidFill>
                <a:srgbClr val="FF0000"/>
              </a:solidFill>
            </a:endParaRPr>
          </a:p>
        </p:txBody>
      </p:sp>
      <p:pic>
        <p:nvPicPr>
          <p:cNvPr id="5" name="Picture 4">
            <a:extLst>
              <a:ext uri="{FF2B5EF4-FFF2-40B4-BE49-F238E27FC236}">
                <a16:creationId xmlns:a16="http://schemas.microsoft.com/office/drawing/2014/main" id="{2112A7D0-A70B-0018-D375-E28F13886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1" y="3693111"/>
            <a:ext cx="5245486" cy="3496990"/>
          </a:xfrm>
          <a:prstGeom prst="rect">
            <a:avLst/>
          </a:prstGeom>
        </p:spPr>
      </p:pic>
    </p:spTree>
    <p:extLst>
      <p:ext uri="{BB962C8B-B14F-4D97-AF65-F5344CB8AC3E}">
        <p14:creationId xmlns:p14="http://schemas.microsoft.com/office/powerpoint/2010/main" val="826957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059860-FEA3-0FA1-BFA3-055A69422A2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27F3729-1D34-AAA0-7FAC-66C9EC162A29}"/>
              </a:ext>
            </a:extLst>
          </p:cNvPr>
          <p:cNvSpPr>
            <a:spLocks noGrp="1"/>
          </p:cNvSpPr>
          <p:nvPr>
            <p:ph idx="1"/>
          </p:nvPr>
        </p:nvSpPr>
        <p:spPr/>
        <p:txBody>
          <a:bodyPr>
            <a:normAutofit/>
          </a:bodyPr>
          <a:lstStyle/>
          <a:p>
            <a:pPr marL="0" indent="0" algn="ctr">
              <a:buNone/>
            </a:pPr>
            <a:r>
              <a:rPr kumimoji="1" lang="ja-JP" altLang="en-US" sz="7200" b="1" dirty="0">
                <a:solidFill>
                  <a:srgbClr val="FF0000"/>
                </a:solidFill>
              </a:rPr>
              <a:t>しかし！！！！</a:t>
            </a:r>
          </a:p>
        </p:txBody>
      </p:sp>
      <p:pic>
        <p:nvPicPr>
          <p:cNvPr id="5" name="Picture 4">
            <a:extLst>
              <a:ext uri="{FF2B5EF4-FFF2-40B4-BE49-F238E27FC236}">
                <a16:creationId xmlns:a16="http://schemas.microsoft.com/office/drawing/2014/main" id="{D8264C0F-30D4-242A-2407-ED3E39246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75" y="1897545"/>
            <a:ext cx="7006280" cy="4670853"/>
          </a:xfrm>
          <a:prstGeom prst="rect">
            <a:avLst/>
          </a:prstGeom>
        </p:spPr>
      </p:pic>
    </p:spTree>
    <p:extLst>
      <p:ext uri="{BB962C8B-B14F-4D97-AF65-F5344CB8AC3E}">
        <p14:creationId xmlns:p14="http://schemas.microsoft.com/office/powerpoint/2010/main" val="3221031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997945-2045-B69A-2188-A61612825C6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56228CE-2B43-868D-CFFA-E0FF669996AF}"/>
              </a:ext>
            </a:extLst>
          </p:cNvPr>
          <p:cNvSpPr>
            <a:spLocks noGrp="1"/>
          </p:cNvSpPr>
          <p:nvPr>
            <p:ph idx="1"/>
          </p:nvPr>
        </p:nvSpPr>
        <p:spPr/>
        <p:txBody>
          <a:bodyPr/>
          <a:lstStyle/>
          <a:p>
            <a:pPr marL="0" indent="0">
              <a:buNone/>
            </a:pPr>
            <a:r>
              <a:rPr kumimoji="1" lang="ja-JP" altLang="en-US" sz="2400" b="1" u="sng" dirty="0"/>
              <a:t>実際に例年とどの位違うのか調べてみました！！</a:t>
            </a:r>
            <a:endParaRPr kumimoji="1" lang="en-US" altLang="ja-JP" sz="2400" b="1" u="sng" dirty="0"/>
          </a:p>
          <a:p>
            <a:pPr marL="0" indent="0">
              <a:buNone/>
            </a:pPr>
            <a:endParaRPr lang="en-US" altLang="ja-JP" dirty="0"/>
          </a:p>
          <a:p>
            <a:pPr marL="0" indent="0" algn="ctr">
              <a:buNone/>
            </a:pPr>
            <a:r>
              <a:rPr kumimoji="1" lang="ja-JP" altLang="en-US" sz="2400" b="1" dirty="0"/>
              <a:t>２０２０年３６週以降～２０２１年９週</a:t>
            </a:r>
            <a:endParaRPr kumimoji="1" lang="en-US" altLang="ja-JP" sz="2400" b="1" dirty="0"/>
          </a:p>
          <a:p>
            <a:pPr marL="0" indent="0" algn="ctr">
              <a:buNone/>
            </a:pPr>
            <a:r>
              <a:rPr kumimoji="1" lang="ja-JP" altLang="en-US" sz="4400" b="1" dirty="0"/>
              <a:t>　</a:t>
            </a:r>
            <a:r>
              <a:rPr kumimoji="1" lang="ja-JP" altLang="en-US" sz="4400" b="1" dirty="0">
                <a:solidFill>
                  <a:srgbClr val="FF0000"/>
                </a:solidFill>
              </a:rPr>
              <a:t>約１．４万人</a:t>
            </a:r>
            <a:endParaRPr kumimoji="1" lang="en-US" altLang="ja-JP" sz="4400" b="1" dirty="0">
              <a:solidFill>
                <a:srgbClr val="FF0000"/>
              </a:solidFill>
            </a:endParaRPr>
          </a:p>
          <a:p>
            <a:pPr marL="0" indent="0" algn="ctr">
              <a:buNone/>
            </a:pPr>
            <a:endParaRPr lang="en-US" altLang="ja-JP" sz="2400" b="1" dirty="0"/>
          </a:p>
          <a:p>
            <a:pPr marL="0" indent="0" algn="ctr">
              <a:buNone/>
            </a:pPr>
            <a:r>
              <a:rPr kumimoji="1" lang="ja-JP" altLang="en-US" sz="2400" b="1" dirty="0"/>
              <a:t>２０１９年３６週目以降～２０２０年１４週</a:t>
            </a:r>
            <a:endParaRPr kumimoji="1" lang="en-US" altLang="ja-JP" sz="2400" b="1" dirty="0"/>
          </a:p>
          <a:p>
            <a:pPr marL="0" indent="0" algn="ctr">
              <a:buNone/>
            </a:pPr>
            <a:r>
              <a:rPr kumimoji="1" lang="ja-JP" altLang="en-US" sz="2400" b="1" dirty="0"/>
              <a:t>　</a:t>
            </a:r>
            <a:r>
              <a:rPr kumimoji="1" lang="ja-JP" altLang="en-US" sz="4400" b="1" dirty="0">
                <a:solidFill>
                  <a:srgbClr val="FF0000"/>
                </a:solidFill>
              </a:rPr>
              <a:t>約７２８．５万人</a:t>
            </a:r>
          </a:p>
        </p:txBody>
      </p:sp>
    </p:spTree>
    <p:extLst>
      <p:ext uri="{BB962C8B-B14F-4D97-AF65-F5344CB8AC3E}">
        <p14:creationId xmlns:p14="http://schemas.microsoft.com/office/powerpoint/2010/main" val="2495887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34C9BB-9157-2745-5893-6200BCE0FB2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C43C074-8535-3E66-816C-9A0A746360D1}"/>
              </a:ext>
            </a:extLst>
          </p:cNvPr>
          <p:cNvSpPr>
            <a:spLocks noGrp="1"/>
          </p:cNvSpPr>
          <p:nvPr>
            <p:ph idx="1"/>
          </p:nvPr>
        </p:nvSpPr>
        <p:spPr>
          <a:xfrm>
            <a:off x="3448644" y="434340"/>
            <a:ext cx="8328828" cy="4832604"/>
          </a:xfrm>
        </p:spPr>
        <p:txBody>
          <a:bodyPr>
            <a:normAutofit/>
          </a:bodyPr>
          <a:lstStyle/>
          <a:p>
            <a:pPr marL="0" indent="0">
              <a:buNone/>
            </a:pPr>
            <a:r>
              <a:rPr kumimoji="1" lang="ja-JP" altLang="en-US" sz="3200" dirty="0">
                <a:solidFill>
                  <a:srgbClr val="FF0000"/>
                </a:solidFill>
              </a:rPr>
              <a:t>きちんとした手洗いしないと逆効果</a:t>
            </a:r>
            <a:endParaRPr kumimoji="1" lang="en-US" altLang="ja-JP" sz="3200" dirty="0">
              <a:solidFill>
                <a:srgbClr val="FF0000"/>
              </a:solidFill>
            </a:endParaRPr>
          </a:p>
          <a:p>
            <a:pPr marL="0" indent="0">
              <a:buNone/>
            </a:pPr>
            <a:r>
              <a:rPr lang="ja-JP" altLang="en-US" sz="3200" dirty="0">
                <a:solidFill>
                  <a:srgbClr val="FF0000"/>
                </a:solidFill>
              </a:rPr>
              <a:t>減少後にはリバウンドすることも考えられる</a:t>
            </a:r>
            <a:endParaRPr lang="en-US" altLang="ja-JP" sz="3200" dirty="0">
              <a:solidFill>
                <a:srgbClr val="FF0000"/>
              </a:solidFill>
            </a:endParaRPr>
          </a:p>
          <a:p>
            <a:pPr marL="0" indent="0">
              <a:buNone/>
            </a:pPr>
            <a:r>
              <a:rPr kumimoji="1" lang="ja-JP" altLang="en-US" sz="2800" dirty="0"/>
              <a:t>（毎年かかっていたものに対する免疫が少なくなっているために起こると考えられている）</a:t>
            </a:r>
          </a:p>
        </p:txBody>
      </p:sp>
      <p:pic>
        <p:nvPicPr>
          <p:cNvPr id="5" name="Picture 4">
            <a:extLst>
              <a:ext uri="{FF2B5EF4-FFF2-40B4-BE49-F238E27FC236}">
                <a16:creationId xmlns:a16="http://schemas.microsoft.com/office/drawing/2014/main" id="{C5BB82BE-576D-1A16-BFFF-CFAD12D24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779" y="2011680"/>
            <a:ext cx="8041873" cy="5361249"/>
          </a:xfrm>
          <a:prstGeom prst="rect">
            <a:avLst/>
          </a:prstGeom>
        </p:spPr>
      </p:pic>
    </p:spTree>
    <p:extLst>
      <p:ext uri="{BB962C8B-B14F-4D97-AF65-F5344CB8AC3E}">
        <p14:creationId xmlns:p14="http://schemas.microsoft.com/office/powerpoint/2010/main" val="1148412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9051B-7593-317B-0664-1DAB89D7233E}"/>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1155F2B9-0AE1-8280-2787-BBBB6F1CF39C}"/>
              </a:ext>
            </a:extLst>
          </p:cNvPr>
          <p:cNvSpPr>
            <a:spLocks noGrp="1"/>
          </p:cNvSpPr>
          <p:nvPr>
            <p:ph idx="1"/>
          </p:nvPr>
        </p:nvSpPr>
        <p:spPr>
          <a:xfrm>
            <a:off x="3480047" y="864108"/>
            <a:ext cx="8202967" cy="5120640"/>
          </a:xfrm>
        </p:spPr>
        <p:txBody>
          <a:bodyPr>
            <a:normAutofit/>
          </a:bodyPr>
          <a:lstStyle/>
          <a:p>
            <a:pPr marL="0" indent="0" algn="ctr">
              <a:buNone/>
            </a:pPr>
            <a:r>
              <a:rPr kumimoji="1" lang="ja-JP" altLang="en-US" sz="5400" b="1" u="sng" dirty="0">
                <a:solidFill>
                  <a:schemeClr val="accent6">
                    <a:lumMod val="60000"/>
                    <a:lumOff val="40000"/>
                  </a:schemeClr>
                </a:solidFill>
              </a:rPr>
              <a:t>正しい手洗いの仕方を</a:t>
            </a:r>
            <a:endParaRPr kumimoji="1" lang="en-US" altLang="ja-JP" sz="5400" b="1" u="sng" dirty="0">
              <a:solidFill>
                <a:schemeClr val="accent6">
                  <a:lumMod val="60000"/>
                  <a:lumOff val="40000"/>
                </a:schemeClr>
              </a:solidFill>
            </a:endParaRPr>
          </a:p>
          <a:p>
            <a:pPr marL="0" indent="0" algn="ctr">
              <a:buNone/>
            </a:pPr>
            <a:r>
              <a:rPr kumimoji="1" lang="ja-JP" altLang="en-US" sz="5400" b="1" u="sng" dirty="0">
                <a:solidFill>
                  <a:schemeClr val="accent6">
                    <a:lumMod val="60000"/>
                    <a:lumOff val="40000"/>
                  </a:schemeClr>
                </a:solidFill>
              </a:rPr>
              <a:t>身に着けることが大切！</a:t>
            </a:r>
            <a:endParaRPr kumimoji="1" lang="en-US" altLang="ja-JP" sz="5400" b="1" u="sng" dirty="0">
              <a:solidFill>
                <a:schemeClr val="accent6">
                  <a:lumMod val="60000"/>
                  <a:lumOff val="40000"/>
                </a:schemeClr>
              </a:solidFill>
            </a:endParaRPr>
          </a:p>
        </p:txBody>
      </p:sp>
      <p:pic>
        <p:nvPicPr>
          <p:cNvPr id="5" name="Picture 4">
            <a:extLst>
              <a:ext uri="{FF2B5EF4-FFF2-40B4-BE49-F238E27FC236}">
                <a16:creationId xmlns:a16="http://schemas.microsoft.com/office/drawing/2014/main" id="{AC2F66E0-F732-453D-EB4E-F8A01B772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09" y="3460534"/>
            <a:ext cx="3451181" cy="3397466"/>
          </a:xfrm>
          <a:prstGeom prst="rect">
            <a:avLst/>
          </a:prstGeom>
        </p:spPr>
      </p:pic>
      <p:pic>
        <p:nvPicPr>
          <p:cNvPr id="7" name="Picture 6">
            <a:extLst>
              <a:ext uri="{FF2B5EF4-FFF2-40B4-BE49-F238E27FC236}">
                <a16:creationId xmlns:a16="http://schemas.microsoft.com/office/drawing/2014/main" id="{961C5117-2DE7-D584-94D8-9BEC50305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12" y="0"/>
            <a:ext cx="2659488" cy="2482881"/>
          </a:xfrm>
          <a:prstGeom prst="rect">
            <a:avLst/>
          </a:prstGeom>
        </p:spPr>
      </p:pic>
    </p:spTree>
    <p:extLst>
      <p:ext uri="{BB962C8B-B14F-4D97-AF65-F5344CB8AC3E}">
        <p14:creationId xmlns:p14="http://schemas.microsoft.com/office/powerpoint/2010/main" val="2026580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EC25AB-6D5F-8625-FEAA-17C46C1FC534}"/>
              </a:ext>
            </a:extLst>
          </p:cNvPr>
          <p:cNvSpPr>
            <a:spLocks noGrp="1"/>
          </p:cNvSpPr>
          <p:nvPr>
            <p:ph type="title"/>
          </p:nvPr>
        </p:nvSpPr>
        <p:spPr/>
        <p:txBody>
          <a:bodyPr>
            <a:normAutofit/>
          </a:bodyPr>
          <a:lstStyle/>
          <a:p>
            <a:pPr algn="ctr"/>
            <a:r>
              <a:rPr kumimoji="1" lang="ja-JP" altLang="en-US" sz="5400" b="1" dirty="0"/>
              <a:t>参考資料</a:t>
            </a:r>
            <a:r>
              <a:rPr kumimoji="1" lang="en-US" altLang="ja-JP" sz="5400" b="1" dirty="0"/>
              <a:t/>
            </a:r>
            <a:br>
              <a:rPr kumimoji="1" lang="en-US" altLang="ja-JP" sz="5400" b="1" dirty="0"/>
            </a:br>
            <a:r>
              <a:rPr kumimoji="1" lang="ja-JP" altLang="en-US" sz="5400" b="1" dirty="0"/>
              <a:t>協力者</a:t>
            </a:r>
          </a:p>
        </p:txBody>
      </p:sp>
      <p:sp>
        <p:nvSpPr>
          <p:cNvPr id="3" name="コンテンツ プレースホルダー 2">
            <a:extLst>
              <a:ext uri="{FF2B5EF4-FFF2-40B4-BE49-F238E27FC236}">
                <a16:creationId xmlns:a16="http://schemas.microsoft.com/office/drawing/2014/main" id="{C43CACAB-B8BC-B585-6243-74EF8CB5A14A}"/>
              </a:ext>
            </a:extLst>
          </p:cNvPr>
          <p:cNvSpPr>
            <a:spLocks noGrp="1"/>
          </p:cNvSpPr>
          <p:nvPr>
            <p:ph idx="1"/>
          </p:nvPr>
        </p:nvSpPr>
        <p:spPr>
          <a:xfrm>
            <a:off x="3869268" y="106532"/>
            <a:ext cx="7315200" cy="6751468"/>
          </a:xfrm>
        </p:spPr>
        <p:txBody>
          <a:bodyPr>
            <a:normAutofit fontScale="92500" lnSpcReduction="20000"/>
          </a:bodyPr>
          <a:lstStyle/>
          <a:p>
            <a:endParaRPr kumimoji="1" lang="en-US" altLang="ja-JP" dirty="0"/>
          </a:p>
          <a:p>
            <a:pPr marL="0" indent="0">
              <a:buNone/>
            </a:pPr>
            <a:r>
              <a:rPr lang="en-US" altLang="ja-JP" sz="2800" b="1" dirty="0"/>
              <a:t>《</a:t>
            </a:r>
            <a:r>
              <a:rPr lang="ja-JP" altLang="en-US" sz="2800" b="1" dirty="0"/>
              <a:t>参考資料</a:t>
            </a:r>
            <a:r>
              <a:rPr lang="en-US" altLang="ja-JP" sz="2800" b="1" dirty="0"/>
              <a:t>》</a:t>
            </a:r>
          </a:p>
          <a:p>
            <a:r>
              <a:rPr kumimoji="1" lang="en-US" altLang="ja-JP" sz="1900" dirty="0"/>
              <a:t>Yahoo!</a:t>
            </a:r>
            <a:r>
              <a:rPr kumimoji="1" lang="ja-JP" altLang="en-US" sz="1900" dirty="0"/>
              <a:t>ニュース　</a:t>
            </a:r>
            <a:endParaRPr kumimoji="1" lang="en-US" altLang="ja-JP" sz="1900" dirty="0"/>
          </a:p>
          <a:p>
            <a:r>
              <a:rPr lang="ja-JP" altLang="en-US" sz="1900" dirty="0"/>
              <a:t>日本感染症学会</a:t>
            </a:r>
            <a:endParaRPr lang="en-US" altLang="ja-JP" sz="1900" dirty="0"/>
          </a:p>
          <a:p>
            <a:r>
              <a:rPr kumimoji="1" lang="ja-JP" altLang="en-US" sz="1900" dirty="0"/>
              <a:t>朝日新聞デジタル</a:t>
            </a:r>
            <a:endParaRPr kumimoji="1" lang="en-US" altLang="ja-JP" sz="1900" dirty="0"/>
          </a:p>
          <a:p>
            <a:r>
              <a:rPr kumimoji="1" lang="ja-JP" altLang="en-US" sz="1900" dirty="0"/>
              <a:t>社会福祉法人　恩賜財団　済生会</a:t>
            </a:r>
            <a:endParaRPr kumimoji="1" lang="en-US" altLang="ja-JP" sz="1900" dirty="0"/>
          </a:p>
          <a:p>
            <a:r>
              <a:rPr lang="ja-JP" altLang="en-US" sz="1900" dirty="0"/>
              <a:t>感染情報　厚生労働省</a:t>
            </a:r>
            <a:endParaRPr lang="en-US" altLang="ja-JP" sz="1900" dirty="0"/>
          </a:p>
          <a:p>
            <a:r>
              <a:rPr lang="ja-JP" altLang="en-US" sz="1900" dirty="0"/>
              <a:t>ＳＡＲＡＹＡ　家庭用製品情報</a:t>
            </a:r>
            <a:endParaRPr lang="en-US" altLang="ja-JP" sz="1900" dirty="0"/>
          </a:p>
          <a:p>
            <a:r>
              <a:rPr lang="ja-JP" altLang="en-US" sz="1900" dirty="0"/>
              <a:t>日本生命</a:t>
            </a:r>
            <a:endParaRPr lang="en-US" altLang="ja-JP" sz="1900" dirty="0"/>
          </a:p>
          <a:p>
            <a:r>
              <a:rPr lang="ja-JP" altLang="en-US" sz="1900" dirty="0"/>
              <a:t>健栄製薬</a:t>
            </a:r>
            <a:endParaRPr lang="en-US" altLang="ja-JP" sz="1900" dirty="0"/>
          </a:p>
          <a:p>
            <a:r>
              <a:rPr lang="en-US" altLang="ja-JP" sz="1900" dirty="0"/>
              <a:t>Nippon.com</a:t>
            </a:r>
          </a:p>
          <a:p>
            <a:r>
              <a:rPr lang="ja-JP" altLang="en-US" sz="1900" dirty="0"/>
              <a:t>ＮＨＫ</a:t>
            </a:r>
            <a:endParaRPr lang="en-US" altLang="ja-JP" sz="1900" dirty="0"/>
          </a:p>
          <a:p>
            <a:r>
              <a:rPr lang="ja-JP" altLang="en-US" sz="1900" dirty="0"/>
              <a:t>ウェザーニューズ</a:t>
            </a:r>
            <a:endParaRPr lang="en-US" altLang="ja-JP" sz="1900" dirty="0"/>
          </a:p>
          <a:p>
            <a:r>
              <a:rPr lang="ja-JP" altLang="en-US" sz="1900" dirty="0"/>
              <a:t>ＮＩＩＤ　国立感染症研究所</a:t>
            </a:r>
            <a:endParaRPr lang="en-US" altLang="ja-JP" sz="1900" dirty="0"/>
          </a:p>
          <a:p>
            <a:r>
              <a:rPr lang="en-US" altLang="ja-JP" sz="1900" dirty="0"/>
              <a:t>Kao Japan</a:t>
            </a:r>
            <a:r>
              <a:rPr lang="ja-JP" altLang="en-US" sz="1900" dirty="0"/>
              <a:t>　あわあわ手あらいのうた</a:t>
            </a:r>
            <a:endParaRPr lang="en-US" altLang="ja-JP" sz="1900" dirty="0"/>
          </a:p>
          <a:p>
            <a:r>
              <a:rPr lang="ja-JP" altLang="en-US" sz="1900" dirty="0"/>
              <a:t>しまじろうチャンネル（</a:t>
            </a:r>
            <a:r>
              <a:rPr lang="en-US" altLang="ja-JP" sz="1900" dirty="0"/>
              <a:t>YouTube</a:t>
            </a:r>
            <a:r>
              <a:rPr lang="ja-JP" altLang="en-US" sz="1900" dirty="0"/>
              <a:t>）あわあわ手あらいのうた</a:t>
            </a:r>
            <a:endParaRPr lang="en-US" altLang="ja-JP" sz="1900" dirty="0"/>
          </a:p>
          <a:p>
            <a:pPr marL="0" indent="0">
              <a:buNone/>
            </a:pPr>
            <a:r>
              <a:rPr lang="en-US" altLang="ja-JP" sz="2600" b="1" dirty="0"/>
              <a:t>《</a:t>
            </a:r>
            <a:r>
              <a:rPr lang="ja-JP" altLang="en-US" sz="2600" b="1" dirty="0"/>
              <a:t>イラスト</a:t>
            </a:r>
            <a:r>
              <a:rPr lang="en-US" altLang="ja-JP" sz="2600" b="1" dirty="0"/>
              <a:t>》</a:t>
            </a:r>
          </a:p>
          <a:p>
            <a:r>
              <a:rPr kumimoji="1" lang="ja-JP" altLang="en-US" sz="1800" dirty="0"/>
              <a:t>ダ鳥獣ギ画</a:t>
            </a:r>
            <a:endParaRPr lang="en-US" altLang="ja-JP" sz="1900" dirty="0"/>
          </a:p>
        </p:txBody>
      </p:sp>
    </p:spTree>
    <p:extLst>
      <p:ext uri="{BB962C8B-B14F-4D97-AF65-F5344CB8AC3E}">
        <p14:creationId xmlns:p14="http://schemas.microsoft.com/office/powerpoint/2010/main" val="3651412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C0D05F-2D02-04E3-0C2C-FBC95918CF9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139887B-D4A0-D4AF-40DF-B236BBEB1231}"/>
              </a:ext>
            </a:extLst>
          </p:cNvPr>
          <p:cNvSpPr>
            <a:spLocks noGrp="1"/>
          </p:cNvSpPr>
          <p:nvPr>
            <p:ph idx="1"/>
          </p:nvPr>
        </p:nvSpPr>
        <p:spPr/>
        <p:txBody>
          <a:bodyPr>
            <a:normAutofit/>
          </a:bodyPr>
          <a:lstStyle/>
          <a:p>
            <a:pPr marL="0" indent="0" algn="ctr">
              <a:buNone/>
            </a:pPr>
            <a:r>
              <a:rPr kumimoji="1" lang="en-US" altLang="ja-JP" sz="3600" b="1" dirty="0"/>
              <a:t>《</a:t>
            </a:r>
            <a:r>
              <a:rPr kumimoji="1" lang="ja-JP" altLang="en-US" sz="3600" b="1" dirty="0"/>
              <a:t>協力者</a:t>
            </a:r>
            <a:r>
              <a:rPr kumimoji="1" lang="en-US" altLang="ja-JP" sz="3600" b="1" dirty="0"/>
              <a:t>》</a:t>
            </a:r>
          </a:p>
          <a:p>
            <a:pPr marL="0" indent="0" algn="ctr">
              <a:buNone/>
            </a:pPr>
            <a:r>
              <a:rPr kumimoji="1" lang="ja-JP" altLang="en-US" sz="4000" b="1" dirty="0"/>
              <a:t>学校薬剤師　鈴木 賢太郎 先生</a:t>
            </a:r>
            <a:endParaRPr kumimoji="1" lang="en-US" altLang="ja-JP" sz="4000" b="1" dirty="0"/>
          </a:p>
          <a:p>
            <a:pPr marL="0" indent="0" algn="ctr">
              <a:buNone/>
            </a:pPr>
            <a:endParaRPr lang="en-US" altLang="ja-JP" sz="3600" b="1" dirty="0"/>
          </a:p>
          <a:p>
            <a:pPr marL="0" indent="0" algn="ctr">
              <a:buNone/>
            </a:pPr>
            <a:r>
              <a:rPr kumimoji="1" lang="ja-JP" altLang="en-US" sz="2400" b="1" dirty="0">
                <a:solidFill>
                  <a:srgbClr val="FA3296"/>
                </a:solidFill>
              </a:rPr>
              <a:t>ご協力ありがとうございました</a:t>
            </a:r>
          </a:p>
        </p:txBody>
      </p:sp>
      <p:pic>
        <p:nvPicPr>
          <p:cNvPr id="5" name="Picture 4">
            <a:extLst>
              <a:ext uri="{FF2B5EF4-FFF2-40B4-BE49-F238E27FC236}">
                <a16:creationId xmlns:a16="http://schemas.microsoft.com/office/drawing/2014/main" id="{D98B36AD-52CD-206A-E419-476379ACA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006" y="3237668"/>
            <a:ext cx="4098790" cy="3620332"/>
          </a:xfrm>
          <a:prstGeom prst="rect">
            <a:avLst/>
          </a:prstGeom>
        </p:spPr>
      </p:pic>
    </p:spTree>
    <p:extLst>
      <p:ext uri="{BB962C8B-B14F-4D97-AF65-F5344CB8AC3E}">
        <p14:creationId xmlns:p14="http://schemas.microsoft.com/office/powerpoint/2010/main" val="4094857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7E5087-BC6A-FB6A-6AD9-127589754D4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120F085-635C-CFD3-FFAA-174D9FDF4252}"/>
              </a:ext>
            </a:extLst>
          </p:cNvPr>
          <p:cNvSpPr>
            <a:spLocks noGrp="1"/>
          </p:cNvSpPr>
          <p:nvPr>
            <p:ph idx="1"/>
          </p:nvPr>
        </p:nvSpPr>
        <p:spPr>
          <a:xfrm>
            <a:off x="3515557" y="653143"/>
            <a:ext cx="8247355" cy="1520890"/>
          </a:xfrm>
        </p:spPr>
        <p:txBody>
          <a:bodyPr>
            <a:normAutofit/>
          </a:bodyPr>
          <a:lstStyle/>
          <a:p>
            <a:pPr marL="0" indent="0" algn="ctr">
              <a:buNone/>
            </a:pPr>
            <a:r>
              <a:rPr kumimoji="1" lang="ja-JP" altLang="en-US" sz="4400" b="1" dirty="0">
                <a:solidFill>
                  <a:srgbClr val="00B050"/>
                </a:solidFill>
              </a:rPr>
              <a:t>ご清聴ありがとうございました</a:t>
            </a:r>
          </a:p>
        </p:txBody>
      </p:sp>
      <p:pic>
        <p:nvPicPr>
          <p:cNvPr id="6" name="Picture 5">
            <a:extLst>
              <a:ext uri="{FF2B5EF4-FFF2-40B4-BE49-F238E27FC236}">
                <a16:creationId xmlns:a16="http://schemas.microsoft.com/office/drawing/2014/main" id="{4E63E442-387D-1D24-BDC9-12E5FCFF7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177" y="2174033"/>
            <a:ext cx="2886369" cy="4372252"/>
          </a:xfrm>
          <a:prstGeom prst="rect">
            <a:avLst/>
          </a:prstGeom>
        </p:spPr>
      </p:pic>
    </p:spTree>
    <p:extLst>
      <p:ext uri="{BB962C8B-B14F-4D97-AF65-F5344CB8AC3E}">
        <p14:creationId xmlns:p14="http://schemas.microsoft.com/office/powerpoint/2010/main" val="138038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DD36A9-F397-7E8E-F67A-226687F50F4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2D13FEB5-4416-7AAC-D9BA-7750E58AE4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62454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F12C06-1D50-7BCD-BA4F-BAB5BF65F00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6D350F4-AD90-B178-3900-BCBA4CA57E77}"/>
              </a:ext>
            </a:extLst>
          </p:cNvPr>
          <p:cNvSpPr>
            <a:spLocks noGrp="1"/>
          </p:cNvSpPr>
          <p:nvPr>
            <p:ph idx="1"/>
          </p:nvPr>
        </p:nvSpPr>
        <p:spPr/>
        <p:txBody>
          <a:bodyPr/>
          <a:lstStyle/>
          <a:p>
            <a:pPr marL="0" indent="0">
              <a:buNone/>
            </a:pPr>
            <a:r>
              <a:rPr kumimoji="1" lang="ja-JP" altLang="en-US" sz="4400" b="1" dirty="0">
                <a:solidFill>
                  <a:srgbClr val="FF0000"/>
                </a:solidFill>
              </a:rPr>
              <a:t>なぜ調べようと思ったか</a:t>
            </a:r>
            <a:endParaRPr kumimoji="1" lang="en-US" altLang="ja-JP" sz="4400" b="1" dirty="0">
              <a:solidFill>
                <a:srgbClr val="FF0000"/>
              </a:solidFill>
            </a:endParaRPr>
          </a:p>
          <a:p>
            <a:r>
              <a:rPr lang="ja-JP" altLang="en-US" sz="3200" b="1" dirty="0"/>
              <a:t>新型コロナウイルスが流行ってからインフルエンザに感染する人が少なくなったのを不思議に思ったから</a:t>
            </a:r>
            <a:endParaRPr kumimoji="1" lang="en-US" altLang="ja-JP" sz="3200" b="1" dirty="0"/>
          </a:p>
          <a:p>
            <a:r>
              <a:rPr lang="ja-JP" altLang="en-US" sz="3200" b="1" dirty="0"/>
              <a:t>毎日行っている手洗いの効果が気になったから</a:t>
            </a:r>
            <a:endParaRPr kumimoji="1" lang="ja-JP" altLang="en-US" sz="3200" b="1" dirty="0"/>
          </a:p>
        </p:txBody>
      </p:sp>
    </p:spTree>
    <p:extLst>
      <p:ext uri="{BB962C8B-B14F-4D97-AF65-F5344CB8AC3E}">
        <p14:creationId xmlns:p14="http://schemas.microsoft.com/office/powerpoint/2010/main" val="193534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78E129-D798-5D74-2058-B7608CE4901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7945E5A-8110-7DB3-BE0C-994D7588BD86}"/>
              </a:ext>
            </a:extLst>
          </p:cNvPr>
          <p:cNvSpPr>
            <a:spLocks noGrp="1"/>
          </p:cNvSpPr>
          <p:nvPr>
            <p:ph idx="1"/>
          </p:nvPr>
        </p:nvSpPr>
        <p:spPr>
          <a:xfrm>
            <a:off x="3629608" y="363895"/>
            <a:ext cx="8052318" cy="2687215"/>
          </a:xfrm>
        </p:spPr>
        <p:txBody>
          <a:bodyPr>
            <a:normAutofit/>
          </a:bodyPr>
          <a:lstStyle/>
          <a:p>
            <a:pPr marL="0" indent="0" algn="ctr">
              <a:buNone/>
            </a:pPr>
            <a:r>
              <a:rPr kumimoji="1" lang="ja-JP" altLang="en-US" sz="4400" b="1" dirty="0">
                <a:solidFill>
                  <a:srgbClr val="FF0000"/>
                </a:solidFill>
              </a:rPr>
              <a:t>実験！！！</a:t>
            </a:r>
            <a:endParaRPr kumimoji="1" lang="en-US" altLang="ja-JP" sz="4400" b="1" dirty="0">
              <a:solidFill>
                <a:srgbClr val="FF0000"/>
              </a:solidFill>
            </a:endParaRPr>
          </a:p>
          <a:p>
            <a:pPr marL="0" indent="0">
              <a:buNone/>
            </a:pPr>
            <a:r>
              <a:rPr kumimoji="1" lang="ja-JP" altLang="en-US" sz="4000" b="1" dirty="0">
                <a:solidFill>
                  <a:schemeClr val="tx1">
                    <a:lumMod val="95000"/>
                    <a:lumOff val="5000"/>
                  </a:schemeClr>
                </a:solidFill>
              </a:rPr>
              <a:t>手洗いチェッカーを使用して実験してみました！！</a:t>
            </a:r>
          </a:p>
        </p:txBody>
      </p:sp>
      <p:pic>
        <p:nvPicPr>
          <p:cNvPr id="7" name="Graphic 6">
            <a:extLst>
              <a:ext uri="{FF2B5EF4-FFF2-40B4-BE49-F238E27FC236}">
                <a16:creationId xmlns:a16="http://schemas.microsoft.com/office/drawing/2014/main" id="{D5AA92D7-2D8A-E943-E723-B2A98C692EC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64158" y="2929812"/>
            <a:ext cx="4096883" cy="3928188"/>
          </a:xfrm>
          <a:prstGeom prst="rect">
            <a:avLst/>
          </a:prstGeom>
        </p:spPr>
      </p:pic>
    </p:spTree>
    <p:extLst>
      <p:ext uri="{BB962C8B-B14F-4D97-AF65-F5344CB8AC3E}">
        <p14:creationId xmlns:p14="http://schemas.microsoft.com/office/powerpoint/2010/main" val="4233996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E11474-E1AF-0895-E013-CD6C3DE6917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7D380D5-E11E-1947-2934-0419CD0009C5}"/>
              </a:ext>
            </a:extLst>
          </p:cNvPr>
          <p:cNvSpPr>
            <a:spLocks noGrp="1"/>
          </p:cNvSpPr>
          <p:nvPr>
            <p:ph idx="1"/>
          </p:nvPr>
        </p:nvSpPr>
        <p:spPr/>
        <p:txBody>
          <a:bodyPr>
            <a:normAutofit/>
          </a:bodyPr>
          <a:lstStyle/>
          <a:p>
            <a:pPr marL="0" indent="0" algn="ctr">
              <a:buNone/>
            </a:pPr>
            <a:r>
              <a:rPr lang="ja-JP" altLang="en-US" sz="8000" b="1" dirty="0"/>
              <a:t>手洗い前</a:t>
            </a:r>
            <a:endParaRPr kumimoji="1" lang="ja-JP" altLang="en-US" sz="8000" b="1" dirty="0"/>
          </a:p>
        </p:txBody>
      </p:sp>
    </p:spTree>
    <p:extLst>
      <p:ext uri="{BB962C8B-B14F-4D97-AF65-F5344CB8AC3E}">
        <p14:creationId xmlns:p14="http://schemas.microsoft.com/office/powerpoint/2010/main" val="3288972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722933-5889-F6E0-4DCE-FF5DEE2864C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8754783B-EC5B-AF8A-9E71-0F73604372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72"/>
            <a:ext cx="12192000" cy="6858000"/>
          </a:xfrm>
        </p:spPr>
      </p:pic>
    </p:spTree>
    <p:extLst>
      <p:ext uri="{BB962C8B-B14F-4D97-AF65-F5344CB8AC3E}">
        <p14:creationId xmlns:p14="http://schemas.microsoft.com/office/powerpoint/2010/main" val="1997415654"/>
      </p:ext>
    </p:extLst>
  </p:cSld>
  <p:clrMapOvr>
    <a:masterClrMapping/>
  </p:clrMapOvr>
</p:sld>
</file>

<file path=ppt/theme/theme1.xml><?xml version="1.0" encoding="utf-8"?>
<a:theme xmlns:a="http://schemas.openxmlformats.org/drawingml/2006/main" name="Fra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491</TotalTime>
  <Words>848</Words>
  <Application>Microsoft Office PowerPoint</Application>
  <PresentationFormat>ワイド画面</PresentationFormat>
  <Paragraphs>143</Paragraphs>
  <Slides>44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44</vt:i4>
      </vt:variant>
    </vt:vector>
  </HeadingPairs>
  <TitlesOfParts>
    <vt:vector size="49" baseType="lpstr">
      <vt:lpstr>ＭＳ ゴシック</vt:lpstr>
      <vt:lpstr>游ゴシック</vt:lpstr>
      <vt:lpstr>Corbel</vt:lpstr>
      <vt:lpstr>Wingdings 2</vt:lpstr>
      <vt:lpstr>Frame</vt:lpstr>
      <vt:lpstr>手洗いは世界を救う！？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大文化祭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参考資料 協力者</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手洗いは世界を救う！？</dc:title>
  <dc:creator>佐藤 学</dc:creator>
  <cp:lastModifiedBy>suzuki.youko</cp:lastModifiedBy>
  <cp:revision>18</cp:revision>
  <cp:lastPrinted>2023-01-17T07:08:26Z</cp:lastPrinted>
  <dcterms:created xsi:type="dcterms:W3CDTF">2022-11-20T10:36:02Z</dcterms:created>
  <dcterms:modified xsi:type="dcterms:W3CDTF">2023-01-17T07:11:11Z</dcterms:modified>
</cp:coreProperties>
</file>